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44"/>
  </p:notesMasterIdLst>
  <p:handoutMasterIdLst>
    <p:handoutMasterId r:id="rId45"/>
  </p:handoutMasterIdLst>
  <p:sldIdLst>
    <p:sldId id="257" r:id="rId2"/>
    <p:sldId id="258" r:id="rId3"/>
    <p:sldId id="271" r:id="rId4"/>
    <p:sldId id="302" r:id="rId5"/>
    <p:sldId id="274" r:id="rId6"/>
    <p:sldId id="265" r:id="rId7"/>
    <p:sldId id="276" r:id="rId8"/>
    <p:sldId id="275" r:id="rId9"/>
    <p:sldId id="277" r:id="rId10"/>
    <p:sldId id="266" r:id="rId11"/>
    <p:sldId id="263" r:id="rId12"/>
    <p:sldId id="278" r:id="rId13"/>
    <p:sldId id="279" r:id="rId14"/>
    <p:sldId id="270" r:id="rId15"/>
    <p:sldId id="280" r:id="rId16"/>
    <p:sldId id="281" r:id="rId17"/>
    <p:sldId id="282" r:id="rId18"/>
    <p:sldId id="283" r:id="rId19"/>
    <p:sldId id="298" r:id="rId20"/>
    <p:sldId id="284" r:id="rId21"/>
    <p:sldId id="317" r:id="rId22"/>
    <p:sldId id="272" r:id="rId23"/>
    <p:sldId id="288" r:id="rId24"/>
    <p:sldId id="297" r:id="rId25"/>
    <p:sldId id="286" r:id="rId26"/>
    <p:sldId id="304" r:id="rId27"/>
    <p:sldId id="285" r:id="rId28"/>
    <p:sldId id="303" r:id="rId29"/>
    <p:sldId id="311" r:id="rId30"/>
    <p:sldId id="312" r:id="rId31"/>
    <p:sldId id="310" r:id="rId32"/>
    <p:sldId id="322" r:id="rId33"/>
    <p:sldId id="293" r:id="rId34"/>
    <p:sldId id="291" r:id="rId35"/>
    <p:sldId id="321" r:id="rId36"/>
    <p:sldId id="319" r:id="rId37"/>
    <p:sldId id="296" r:id="rId38"/>
    <p:sldId id="295" r:id="rId39"/>
    <p:sldId id="314" r:id="rId40"/>
    <p:sldId id="299" r:id="rId41"/>
    <p:sldId id="300" r:id="rId42"/>
    <p:sldId id="301"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lsea Donohue" initials="C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C7A0"/>
    <a:srgbClr val="E7D0A3"/>
    <a:srgbClr val="FFCC66"/>
    <a:srgbClr val="FF9900"/>
    <a:srgbClr val="FFC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3" autoAdjust="0"/>
    <p:restoredTop sz="62280" autoAdjust="0"/>
  </p:normalViewPr>
  <p:slideViewPr>
    <p:cSldViewPr snapToGrid="0">
      <p:cViewPr varScale="1">
        <p:scale>
          <a:sx n="71" d="100"/>
          <a:sy n="71" d="100"/>
        </p:scale>
        <p:origin x="2070" y="60"/>
      </p:cViewPr>
      <p:guideLst>
        <p:guide orient="horz" pos="2160"/>
        <p:guide pos="3840"/>
      </p:guideLst>
    </p:cSldViewPr>
  </p:slideViewPr>
  <p:notesTextViewPr>
    <p:cViewPr>
      <p:scale>
        <a:sx n="3" d="2"/>
        <a:sy n="3" d="2"/>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06E475-3961-4B42-A724-EF80DA6EA3E6}" type="doc">
      <dgm:prSet loTypeId="urn:microsoft.com/office/officeart/2005/8/layout/process5" loCatId="process" qsTypeId="urn:microsoft.com/office/officeart/2005/8/quickstyle/simple4" qsCatId="simple" csTypeId="urn:microsoft.com/office/officeart/2005/8/colors/colorful1" csCatId="colorful" phldr="1"/>
      <dgm:spPr/>
      <dgm:t>
        <a:bodyPr/>
        <a:lstStyle/>
        <a:p>
          <a:endParaRPr lang="en-US"/>
        </a:p>
      </dgm:t>
    </dgm:pt>
    <dgm:pt modelId="{B1244525-EAD1-4245-A42E-A731330E8F9D}">
      <dgm:prSet/>
      <dgm:spPr>
        <a:solidFill>
          <a:srgbClr val="FFCC66"/>
        </a:solidFill>
      </dgm:spPr>
      <dgm:t>
        <a:bodyPr/>
        <a:lstStyle/>
        <a:p>
          <a:r>
            <a:rPr lang="en-US" dirty="0"/>
            <a:t>1st review due within first month of operating the program</a:t>
          </a:r>
        </a:p>
      </dgm:t>
    </dgm:pt>
    <dgm:pt modelId="{7FBF3375-9E76-483A-8061-B5CB34F17944}" type="parTrans" cxnId="{85A2026B-0566-4A95-AA3B-366E242A0B75}">
      <dgm:prSet/>
      <dgm:spPr/>
      <dgm:t>
        <a:bodyPr/>
        <a:lstStyle/>
        <a:p>
          <a:endParaRPr lang="en-US"/>
        </a:p>
      </dgm:t>
    </dgm:pt>
    <dgm:pt modelId="{C699946C-74BF-4771-A285-8725FE33C48A}" type="sibTrans" cxnId="{85A2026B-0566-4A95-AA3B-366E242A0B75}">
      <dgm:prSet/>
      <dgm:spPr>
        <a:solidFill>
          <a:srgbClr val="FFCC66"/>
        </a:solidFill>
      </dgm:spPr>
      <dgm:t>
        <a:bodyPr/>
        <a:lstStyle/>
        <a:p>
          <a:endParaRPr lang="en-US"/>
        </a:p>
      </dgm:t>
    </dgm:pt>
    <dgm:pt modelId="{AADEC062-A281-461E-8F7A-9F6920D4E206}">
      <dgm:prSet/>
      <dgm:spPr>
        <a:solidFill>
          <a:srgbClr val="FFCC00"/>
        </a:solidFill>
      </dgm:spPr>
      <dgm:t>
        <a:bodyPr/>
        <a:lstStyle/>
        <a:p>
          <a:r>
            <a:rPr lang="en-US" dirty="0"/>
            <a:t>2nd review due within first three months of programing         </a:t>
          </a:r>
        </a:p>
      </dgm:t>
    </dgm:pt>
    <dgm:pt modelId="{393CAA2D-F30A-4C58-B7F0-A3FE60053C59}" type="parTrans" cxnId="{46143B9C-AE0B-4961-ADCF-AEF3056754B1}">
      <dgm:prSet/>
      <dgm:spPr/>
      <dgm:t>
        <a:bodyPr/>
        <a:lstStyle/>
        <a:p>
          <a:endParaRPr lang="en-US"/>
        </a:p>
      </dgm:t>
    </dgm:pt>
    <dgm:pt modelId="{C5106E7C-9183-40CF-8EED-E9046762A3D5}" type="sibTrans" cxnId="{46143B9C-AE0B-4961-ADCF-AEF3056754B1}">
      <dgm:prSet/>
      <dgm:spPr>
        <a:solidFill>
          <a:srgbClr val="FF9900"/>
        </a:solidFill>
      </dgm:spPr>
      <dgm:t>
        <a:bodyPr/>
        <a:lstStyle/>
        <a:p>
          <a:endParaRPr lang="en-US"/>
        </a:p>
      </dgm:t>
    </dgm:pt>
    <dgm:pt modelId="{484BC5A3-B739-4686-85F4-86F1DAC8984E}">
      <dgm:prSet/>
      <dgm:spPr>
        <a:solidFill>
          <a:srgbClr val="FF9900"/>
        </a:solidFill>
      </dgm:spPr>
      <dgm:t>
        <a:bodyPr/>
        <a:lstStyle/>
        <a:p>
          <a:r>
            <a:rPr lang="en-US" dirty="0"/>
            <a:t>3rd review due prior to program closing in May</a:t>
          </a:r>
        </a:p>
      </dgm:t>
    </dgm:pt>
    <dgm:pt modelId="{97DE6A07-5286-4AB8-A33F-F554F8A930C8}" type="parTrans" cxnId="{E291313D-AFA2-4C5D-96F8-67645A366BDB}">
      <dgm:prSet/>
      <dgm:spPr/>
      <dgm:t>
        <a:bodyPr/>
        <a:lstStyle/>
        <a:p>
          <a:endParaRPr lang="en-US"/>
        </a:p>
      </dgm:t>
    </dgm:pt>
    <dgm:pt modelId="{5A2DF89E-D27B-4955-B905-1F63C8969B0C}" type="sibTrans" cxnId="{E291313D-AFA2-4C5D-96F8-67645A366BDB}">
      <dgm:prSet/>
      <dgm:spPr/>
      <dgm:t>
        <a:bodyPr/>
        <a:lstStyle/>
        <a:p>
          <a:endParaRPr lang="en-US"/>
        </a:p>
      </dgm:t>
    </dgm:pt>
    <dgm:pt modelId="{A4BFBD24-8827-4BDF-B3D9-B021708CE358}" type="pres">
      <dgm:prSet presAssocID="{DA06E475-3961-4B42-A724-EF80DA6EA3E6}" presName="diagram" presStyleCnt="0">
        <dgm:presLayoutVars>
          <dgm:dir/>
          <dgm:resizeHandles val="exact"/>
        </dgm:presLayoutVars>
      </dgm:prSet>
      <dgm:spPr/>
    </dgm:pt>
    <dgm:pt modelId="{750E09F7-6040-4ED3-AA3E-EFEC6682F18B}" type="pres">
      <dgm:prSet presAssocID="{B1244525-EAD1-4245-A42E-A731330E8F9D}" presName="node" presStyleLbl="node1" presStyleIdx="0" presStyleCnt="3">
        <dgm:presLayoutVars>
          <dgm:bulletEnabled val="1"/>
        </dgm:presLayoutVars>
      </dgm:prSet>
      <dgm:spPr/>
    </dgm:pt>
    <dgm:pt modelId="{67E4679E-4D7B-4891-A643-1133BF29DAB9}" type="pres">
      <dgm:prSet presAssocID="{C699946C-74BF-4771-A285-8725FE33C48A}" presName="sibTrans" presStyleLbl="sibTrans2D1" presStyleIdx="0" presStyleCnt="2"/>
      <dgm:spPr/>
    </dgm:pt>
    <dgm:pt modelId="{AB1FEDF1-96ED-4A91-988C-EA2D6931474B}" type="pres">
      <dgm:prSet presAssocID="{C699946C-74BF-4771-A285-8725FE33C48A}" presName="connectorText" presStyleLbl="sibTrans2D1" presStyleIdx="0" presStyleCnt="2"/>
      <dgm:spPr/>
    </dgm:pt>
    <dgm:pt modelId="{84F34AEA-6198-4E99-B2E9-E820D85C63EA}" type="pres">
      <dgm:prSet presAssocID="{AADEC062-A281-461E-8F7A-9F6920D4E206}" presName="node" presStyleLbl="node1" presStyleIdx="1" presStyleCnt="3">
        <dgm:presLayoutVars>
          <dgm:bulletEnabled val="1"/>
        </dgm:presLayoutVars>
      </dgm:prSet>
      <dgm:spPr/>
    </dgm:pt>
    <dgm:pt modelId="{305FAD8E-0756-4406-AD78-1D955D656E7F}" type="pres">
      <dgm:prSet presAssocID="{C5106E7C-9183-40CF-8EED-E9046762A3D5}" presName="sibTrans" presStyleLbl="sibTrans2D1" presStyleIdx="1" presStyleCnt="2"/>
      <dgm:spPr/>
    </dgm:pt>
    <dgm:pt modelId="{4AF2C1BE-50E4-4AB5-AEF8-AC2AE7A40055}" type="pres">
      <dgm:prSet presAssocID="{C5106E7C-9183-40CF-8EED-E9046762A3D5}" presName="connectorText" presStyleLbl="sibTrans2D1" presStyleIdx="1" presStyleCnt="2"/>
      <dgm:spPr/>
    </dgm:pt>
    <dgm:pt modelId="{4DC43FD1-53D2-42DB-AC41-E1F338CD920E}" type="pres">
      <dgm:prSet presAssocID="{484BC5A3-B739-4686-85F4-86F1DAC8984E}" presName="node" presStyleLbl="node1" presStyleIdx="2" presStyleCnt="3">
        <dgm:presLayoutVars>
          <dgm:bulletEnabled val="1"/>
        </dgm:presLayoutVars>
      </dgm:prSet>
      <dgm:spPr/>
    </dgm:pt>
  </dgm:ptLst>
  <dgm:cxnLst>
    <dgm:cxn modelId="{E291313D-AFA2-4C5D-96F8-67645A366BDB}" srcId="{DA06E475-3961-4B42-A724-EF80DA6EA3E6}" destId="{484BC5A3-B739-4686-85F4-86F1DAC8984E}" srcOrd="2" destOrd="0" parTransId="{97DE6A07-5286-4AB8-A33F-F554F8A930C8}" sibTransId="{5A2DF89E-D27B-4955-B905-1F63C8969B0C}"/>
    <dgm:cxn modelId="{AB7F866A-BD0F-4357-B340-2669B31AE903}" type="presOf" srcId="{C699946C-74BF-4771-A285-8725FE33C48A}" destId="{67E4679E-4D7B-4891-A643-1133BF29DAB9}" srcOrd="0" destOrd="0" presId="urn:microsoft.com/office/officeart/2005/8/layout/process5"/>
    <dgm:cxn modelId="{85A2026B-0566-4A95-AA3B-366E242A0B75}" srcId="{DA06E475-3961-4B42-A724-EF80DA6EA3E6}" destId="{B1244525-EAD1-4245-A42E-A731330E8F9D}" srcOrd="0" destOrd="0" parTransId="{7FBF3375-9E76-483A-8061-B5CB34F17944}" sibTransId="{C699946C-74BF-4771-A285-8725FE33C48A}"/>
    <dgm:cxn modelId="{46143B9C-AE0B-4961-ADCF-AEF3056754B1}" srcId="{DA06E475-3961-4B42-A724-EF80DA6EA3E6}" destId="{AADEC062-A281-461E-8F7A-9F6920D4E206}" srcOrd="1" destOrd="0" parTransId="{393CAA2D-F30A-4C58-B7F0-A3FE60053C59}" sibTransId="{C5106E7C-9183-40CF-8EED-E9046762A3D5}"/>
    <dgm:cxn modelId="{990FD0A3-FD6F-4829-9BD1-6C04F2D73521}" type="presOf" srcId="{C5106E7C-9183-40CF-8EED-E9046762A3D5}" destId="{305FAD8E-0756-4406-AD78-1D955D656E7F}" srcOrd="0" destOrd="0" presId="urn:microsoft.com/office/officeart/2005/8/layout/process5"/>
    <dgm:cxn modelId="{E7E760C2-964B-45AC-A5C1-6700BAFF89A5}" type="presOf" srcId="{484BC5A3-B739-4686-85F4-86F1DAC8984E}" destId="{4DC43FD1-53D2-42DB-AC41-E1F338CD920E}" srcOrd="0" destOrd="0" presId="urn:microsoft.com/office/officeart/2005/8/layout/process5"/>
    <dgm:cxn modelId="{46E182C9-8611-4D9A-929E-BCDF074D4065}" type="presOf" srcId="{DA06E475-3961-4B42-A724-EF80DA6EA3E6}" destId="{A4BFBD24-8827-4BDF-B3D9-B021708CE358}" srcOrd="0" destOrd="0" presId="urn:microsoft.com/office/officeart/2005/8/layout/process5"/>
    <dgm:cxn modelId="{D0BE67CB-A550-440C-AB4C-03B58F0F3F12}" type="presOf" srcId="{C5106E7C-9183-40CF-8EED-E9046762A3D5}" destId="{4AF2C1BE-50E4-4AB5-AEF8-AC2AE7A40055}" srcOrd="1" destOrd="0" presId="urn:microsoft.com/office/officeart/2005/8/layout/process5"/>
    <dgm:cxn modelId="{620014D0-263C-4062-8639-283144D0EF7B}" type="presOf" srcId="{C699946C-74BF-4771-A285-8725FE33C48A}" destId="{AB1FEDF1-96ED-4A91-988C-EA2D6931474B}" srcOrd="1" destOrd="0" presId="urn:microsoft.com/office/officeart/2005/8/layout/process5"/>
    <dgm:cxn modelId="{E60566D2-5952-491C-83FA-B79DD4C2DF16}" type="presOf" srcId="{AADEC062-A281-461E-8F7A-9F6920D4E206}" destId="{84F34AEA-6198-4E99-B2E9-E820D85C63EA}" srcOrd="0" destOrd="0" presId="urn:microsoft.com/office/officeart/2005/8/layout/process5"/>
    <dgm:cxn modelId="{D05F22DA-440E-4FE7-BBCD-0E6DB269A60F}" type="presOf" srcId="{B1244525-EAD1-4245-A42E-A731330E8F9D}" destId="{750E09F7-6040-4ED3-AA3E-EFEC6682F18B}" srcOrd="0" destOrd="0" presId="urn:microsoft.com/office/officeart/2005/8/layout/process5"/>
    <dgm:cxn modelId="{A1897E55-6061-46AF-AC60-94A0626AEA55}" type="presParOf" srcId="{A4BFBD24-8827-4BDF-B3D9-B021708CE358}" destId="{750E09F7-6040-4ED3-AA3E-EFEC6682F18B}" srcOrd="0" destOrd="0" presId="urn:microsoft.com/office/officeart/2005/8/layout/process5"/>
    <dgm:cxn modelId="{D11F6C25-4E13-4A4A-8E60-9261B6AFA2F6}" type="presParOf" srcId="{A4BFBD24-8827-4BDF-B3D9-B021708CE358}" destId="{67E4679E-4D7B-4891-A643-1133BF29DAB9}" srcOrd="1" destOrd="0" presId="urn:microsoft.com/office/officeart/2005/8/layout/process5"/>
    <dgm:cxn modelId="{4A904DA8-F2FC-4F39-9531-62720AFE4FAE}" type="presParOf" srcId="{67E4679E-4D7B-4891-A643-1133BF29DAB9}" destId="{AB1FEDF1-96ED-4A91-988C-EA2D6931474B}" srcOrd="0" destOrd="0" presId="urn:microsoft.com/office/officeart/2005/8/layout/process5"/>
    <dgm:cxn modelId="{7B355EDF-A066-44FC-820C-9BC77FE4E929}" type="presParOf" srcId="{A4BFBD24-8827-4BDF-B3D9-B021708CE358}" destId="{84F34AEA-6198-4E99-B2E9-E820D85C63EA}" srcOrd="2" destOrd="0" presId="urn:microsoft.com/office/officeart/2005/8/layout/process5"/>
    <dgm:cxn modelId="{BF79CD6E-91AC-475B-A9BD-19C02D6ED2B5}" type="presParOf" srcId="{A4BFBD24-8827-4BDF-B3D9-B021708CE358}" destId="{305FAD8E-0756-4406-AD78-1D955D656E7F}" srcOrd="3" destOrd="0" presId="urn:microsoft.com/office/officeart/2005/8/layout/process5"/>
    <dgm:cxn modelId="{D3D3C060-1D7E-44CF-BE86-48212440B580}" type="presParOf" srcId="{305FAD8E-0756-4406-AD78-1D955D656E7F}" destId="{4AF2C1BE-50E4-4AB5-AEF8-AC2AE7A40055}" srcOrd="0" destOrd="0" presId="urn:microsoft.com/office/officeart/2005/8/layout/process5"/>
    <dgm:cxn modelId="{4A7B6187-5601-4C86-B342-73DA60019500}" type="presParOf" srcId="{A4BFBD24-8827-4BDF-B3D9-B021708CE358}" destId="{4DC43FD1-53D2-42DB-AC41-E1F338CD920E}"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E09F7-6040-4ED3-AA3E-EFEC6682F18B}">
      <dsp:nvSpPr>
        <dsp:cNvPr id="0" name=""/>
        <dsp:cNvSpPr/>
      </dsp:nvSpPr>
      <dsp:spPr>
        <a:xfrm>
          <a:off x="8441" y="905339"/>
          <a:ext cx="2523024" cy="1513814"/>
        </a:xfrm>
        <a:prstGeom prst="roundRect">
          <a:avLst>
            <a:gd name="adj" fmla="val 10000"/>
          </a:avLst>
        </a:prstGeom>
        <a:solidFill>
          <a:srgbClr val="FFCC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1st review due within first month of operating the program</a:t>
          </a:r>
        </a:p>
      </dsp:txBody>
      <dsp:txXfrm>
        <a:off x="52779" y="949677"/>
        <a:ext cx="2434348" cy="1425138"/>
      </dsp:txXfrm>
    </dsp:sp>
    <dsp:sp modelId="{67E4679E-4D7B-4891-A643-1133BF29DAB9}">
      <dsp:nvSpPr>
        <dsp:cNvPr id="0" name=""/>
        <dsp:cNvSpPr/>
      </dsp:nvSpPr>
      <dsp:spPr>
        <a:xfrm>
          <a:off x="2753491" y="1349391"/>
          <a:ext cx="534881" cy="625710"/>
        </a:xfrm>
        <a:prstGeom prst="rightArrow">
          <a:avLst>
            <a:gd name="adj1" fmla="val 60000"/>
            <a:gd name="adj2" fmla="val 50000"/>
          </a:avLst>
        </a:prstGeom>
        <a:solidFill>
          <a:srgbClr val="FFCC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753491" y="1474533"/>
        <a:ext cx="374417" cy="375426"/>
      </dsp:txXfrm>
    </dsp:sp>
    <dsp:sp modelId="{84F34AEA-6198-4E99-B2E9-E820D85C63EA}">
      <dsp:nvSpPr>
        <dsp:cNvPr id="0" name=""/>
        <dsp:cNvSpPr/>
      </dsp:nvSpPr>
      <dsp:spPr>
        <a:xfrm>
          <a:off x="3540675" y="905339"/>
          <a:ext cx="2523024" cy="1513814"/>
        </a:xfrm>
        <a:prstGeom prst="roundRect">
          <a:avLst>
            <a:gd name="adj" fmla="val 10000"/>
          </a:avLst>
        </a:prstGeom>
        <a:solidFill>
          <a:srgbClr val="FFCC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2nd review due within first three months of programing         </a:t>
          </a:r>
        </a:p>
      </dsp:txBody>
      <dsp:txXfrm>
        <a:off x="3585013" y="949677"/>
        <a:ext cx="2434348" cy="1425138"/>
      </dsp:txXfrm>
    </dsp:sp>
    <dsp:sp modelId="{305FAD8E-0756-4406-AD78-1D955D656E7F}">
      <dsp:nvSpPr>
        <dsp:cNvPr id="0" name=""/>
        <dsp:cNvSpPr/>
      </dsp:nvSpPr>
      <dsp:spPr>
        <a:xfrm>
          <a:off x="6285725" y="1349391"/>
          <a:ext cx="534881" cy="625710"/>
        </a:xfrm>
        <a:prstGeom prst="rightArrow">
          <a:avLst>
            <a:gd name="adj1" fmla="val 60000"/>
            <a:gd name="adj2" fmla="val 50000"/>
          </a:avLst>
        </a:prstGeom>
        <a:solidFill>
          <a:srgbClr val="FF99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285725" y="1474533"/>
        <a:ext cx="374417" cy="375426"/>
      </dsp:txXfrm>
    </dsp:sp>
    <dsp:sp modelId="{4DC43FD1-53D2-42DB-AC41-E1F338CD920E}">
      <dsp:nvSpPr>
        <dsp:cNvPr id="0" name=""/>
        <dsp:cNvSpPr/>
      </dsp:nvSpPr>
      <dsp:spPr>
        <a:xfrm>
          <a:off x="7072909" y="905339"/>
          <a:ext cx="2523024" cy="1513814"/>
        </a:xfrm>
        <a:prstGeom prst="roundRect">
          <a:avLst>
            <a:gd name="adj" fmla="val 10000"/>
          </a:avLst>
        </a:prstGeom>
        <a:solidFill>
          <a:srgbClr val="FF99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3rd review due prior to program closing in May</a:t>
          </a:r>
        </a:p>
      </dsp:txBody>
      <dsp:txXfrm>
        <a:off x="7117247" y="949677"/>
        <a:ext cx="2434348" cy="1425138"/>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11/2/2021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11/2/2021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Thank you for participating in the CACFP orientation. I’m going to wait a few minutes to get started, please make sure your microphone is muted. If you have any questions during the presentation, please feel free to write a chat. There will also be time at the end for any questions or concerns. </a:t>
            </a:r>
          </a:p>
        </p:txBody>
      </p:sp>
      <p:sp>
        <p:nvSpPr>
          <p:cNvPr id="4" name="Slide Number Placeholder 3"/>
          <p:cNvSpPr>
            <a:spLocks noGrp="1"/>
          </p:cNvSpPr>
          <p:nvPr>
            <p:ph type="sldNum" sz="quarter" idx="5"/>
          </p:nvPr>
        </p:nvSpPr>
        <p:spPr/>
        <p:txBody>
          <a:bodyPr/>
          <a:lstStyle/>
          <a:p>
            <a:fld id="{C8DC57A8-AE18-4654-B6AF-04B3577165BE}" type="slidenum">
              <a:rPr lang="en-US" smtClean="0"/>
              <a:t>1</a:t>
            </a:fld>
            <a:endParaRPr lang="en-US"/>
          </a:p>
        </p:txBody>
      </p:sp>
    </p:spTree>
    <p:extLst>
      <p:ext uri="{BB962C8B-B14F-4D97-AF65-F5344CB8AC3E}">
        <p14:creationId xmlns:p14="http://schemas.microsoft.com/office/powerpoint/2010/main" val="366712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lnSpc>
                <a:spcPct val="120000"/>
              </a:lnSpc>
              <a:spcAft>
                <a:spcPts val="600"/>
              </a:spcAft>
              <a:buClr>
                <a:schemeClr val="accent1"/>
              </a:buClr>
              <a:buSzPct val="100000"/>
            </a:pPr>
            <a:r>
              <a:rPr lang="en-US" sz="1200" dirty="0"/>
              <a:t>Please keep in mind that the information presented in this training may or may not apply to all meal sites, so adapt it to your program as applicable. </a:t>
            </a:r>
          </a:p>
          <a:p>
            <a:pPr defTabSz="914400">
              <a:lnSpc>
                <a:spcPct val="120000"/>
              </a:lnSpc>
              <a:spcAft>
                <a:spcPts val="600"/>
              </a:spcAft>
              <a:buClr>
                <a:schemeClr val="accent1"/>
              </a:buClr>
              <a:buSzPct val="100000"/>
            </a:pPr>
            <a:r>
              <a:rPr lang="en-US" sz="1200" dirty="0"/>
              <a:t>The following three sections promote key food safety practices essential to a successful site:</a:t>
            </a:r>
          </a:p>
          <a:p>
            <a:pPr marL="342900" indent="-228600" defTabSz="914400">
              <a:lnSpc>
                <a:spcPct val="120000"/>
              </a:lnSpc>
              <a:spcAft>
                <a:spcPts val="600"/>
              </a:spcAft>
              <a:buClr>
                <a:schemeClr val="accent1"/>
              </a:buClr>
              <a:buSzPct val="100000"/>
              <a:buFont typeface="Arial" panose="020B0604020202020204" pitchFamily="34" charset="0"/>
              <a:buChar char="•"/>
            </a:pPr>
            <a:r>
              <a:rPr lang="en-US" sz="1200" dirty="0"/>
              <a:t> Practicing good personal hygiene.</a:t>
            </a:r>
          </a:p>
          <a:p>
            <a:pPr marL="342900" indent="-228600" defTabSz="914400">
              <a:lnSpc>
                <a:spcPct val="120000"/>
              </a:lnSpc>
              <a:spcAft>
                <a:spcPts val="600"/>
              </a:spcAft>
              <a:buClr>
                <a:schemeClr val="accent1"/>
              </a:buClr>
              <a:buSzPct val="100000"/>
              <a:buFont typeface="Arial" panose="020B0604020202020204" pitchFamily="34" charset="0"/>
              <a:buChar char="•"/>
            </a:pPr>
            <a:r>
              <a:rPr lang="en-US" sz="1200" dirty="0"/>
              <a:t>Checking and documenting food safety temperatures.</a:t>
            </a:r>
          </a:p>
          <a:p>
            <a:pPr marL="342900" indent="-228600" defTabSz="914400">
              <a:lnSpc>
                <a:spcPct val="120000"/>
              </a:lnSpc>
              <a:spcAft>
                <a:spcPts val="600"/>
              </a:spcAft>
              <a:buClr>
                <a:schemeClr val="accent1"/>
              </a:buClr>
              <a:buSzPct val="100000"/>
              <a:buFont typeface="Arial" panose="020B0604020202020204" pitchFamily="34" charset="0"/>
              <a:buChar char="•"/>
            </a:pPr>
            <a:r>
              <a:rPr lang="en-US" sz="1200" dirty="0"/>
              <a:t>Proper cleaning and sanitizing.</a:t>
            </a:r>
          </a:p>
          <a:p>
            <a:r>
              <a:rPr lang="en-US" dirty="0"/>
              <a:t> </a:t>
            </a:r>
          </a:p>
        </p:txBody>
      </p:sp>
      <p:sp>
        <p:nvSpPr>
          <p:cNvPr id="4" name="Slide Number Placeholder 3"/>
          <p:cNvSpPr>
            <a:spLocks noGrp="1"/>
          </p:cNvSpPr>
          <p:nvPr>
            <p:ph type="sldNum" sz="quarter" idx="5"/>
          </p:nvPr>
        </p:nvSpPr>
        <p:spPr/>
        <p:txBody>
          <a:bodyPr/>
          <a:lstStyle/>
          <a:p>
            <a:fld id="{C8DC57A8-AE18-4654-B6AF-04B3577165BE}" type="slidenum">
              <a:rPr lang="en-US" smtClean="0"/>
              <a:t>12</a:t>
            </a:fld>
            <a:endParaRPr lang="en-US"/>
          </a:p>
        </p:txBody>
      </p:sp>
    </p:spTree>
    <p:extLst>
      <p:ext uri="{BB962C8B-B14F-4D97-AF65-F5344CB8AC3E}">
        <p14:creationId xmlns:p14="http://schemas.microsoft.com/office/powerpoint/2010/main" val="2454526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Personal hygiene is especially important for keeping food safe. This includes restricting or excluding ill staff from preparing or handling food, using effective handwashing procedures, and eliminating bare hand contact with ready-to-eat foods. Using all three practices together will help prevent </a:t>
            </a:r>
            <a:r>
              <a:rPr lang="en-US" b="1" dirty="0"/>
              <a:t>foodborne illness </a:t>
            </a:r>
            <a:r>
              <a:rPr lang="en-US" dirty="0"/>
              <a:t>at a meal service site. Each practice will be covered more in the following slides.</a:t>
            </a:r>
          </a:p>
          <a:p>
            <a:pPr marL="0" indent="0">
              <a:buNone/>
            </a:pPr>
            <a:r>
              <a:rPr lang="en-US" dirty="0"/>
              <a:t>Good personal hygiene begins with arriving to a site properly dressed. This minimizes possible contamination from dirty clothes or people. When working for a site, follow these guidelines for proper attire.</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13</a:t>
            </a:fld>
            <a:endParaRPr lang="en-US"/>
          </a:p>
        </p:txBody>
      </p:sp>
    </p:spTree>
    <p:extLst>
      <p:ext uri="{BB962C8B-B14F-4D97-AF65-F5344CB8AC3E}">
        <p14:creationId xmlns:p14="http://schemas.microsoft.com/office/powerpoint/2010/main" val="2208717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None/>
            </a:pPr>
            <a:r>
              <a:rPr lang="en-US" dirty="0"/>
              <a:t>If you are sick, you may spread your illness to those around you such as other staff and children. Staff should notify the Site Manager if they are feeling sick or have any COVID-19 symptoms. </a:t>
            </a:r>
            <a:r>
              <a:rPr lang="en-US" sz="1200" dirty="0"/>
              <a:t>Report these illness symptoms:</a:t>
            </a:r>
          </a:p>
          <a:p>
            <a:pPr>
              <a:lnSpc>
                <a:spcPct val="90000"/>
              </a:lnSpc>
            </a:pPr>
            <a:r>
              <a:rPr lang="en-US" sz="1200" dirty="0"/>
              <a:t>Vomiting</a:t>
            </a:r>
          </a:p>
          <a:p>
            <a:pPr>
              <a:lnSpc>
                <a:spcPct val="90000"/>
              </a:lnSpc>
            </a:pPr>
            <a:r>
              <a:rPr lang="en-US" sz="1200" dirty="0"/>
              <a:t>Diarrhea</a:t>
            </a:r>
          </a:p>
          <a:p>
            <a:pPr>
              <a:lnSpc>
                <a:spcPct val="90000"/>
              </a:lnSpc>
            </a:pPr>
            <a:r>
              <a:rPr lang="en-US" sz="1200" dirty="0"/>
              <a:t>Sore throat with fever</a:t>
            </a:r>
          </a:p>
          <a:p>
            <a:pPr>
              <a:lnSpc>
                <a:spcPct val="90000"/>
              </a:lnSpc>
            </a:pPr>
            <a:r>
              <a:rPr lang="en-US" sz="1200" dirty="0"/>
              <a:t>Jaundice (yellowing of the skin and eyes)</a:t>
            </a:r>
          </a:p>
          <a:p>
            <a:pPr>
              <a:lnSpc>
                <a:spcPct val="90000"/>
              </a:lnSpc>
            </a:pPr>
            <a:r>
              <a:rPr lang="en-US" sz="1200" dirty="0"/>
              <a:t>Open cuts, sores, or wounds</a:t>
            </a:r>
          </a:p>
          <a:p>
            <a:pPr>
              <a:lnSpc>
                <a:spcPct val="90000"/>
              </a:lnSpc>
            </a:pPr>
            <a:r>
              <a:rPr lang="en-US" sz="1200" dirty="0"/>
              <a:t>Foodborne illness diagnosed by doctor</a:t>
            </a:r>
          </a:p>
          <a:p>
            <a:pPr>
              <a:lnSpc>
                <a:spcPct val="90000"/>
              </a:lnSpc>
            </a:pPr>
            <a:r>
              <a:rPr lang="en-US" sz="1200" dirty="0"/>
              <a:t>COVID-19 symptoms </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15</a:t>
            </a:fld>
            <a:endParaRPr lang="en-US"/>
          </a:p>
        </p:txBody>
      </p:sp>
    </p:spTree>
    <p:extLst>
      <p:ext uri="{BB962C8B-B14F-4D97-AF65-F5344CB8AC3E}">
        <p14:creationId xmlns:p14="http://schemas.microsoft.com/office/powerpoint/2010/main" val="1227391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Keeping hands clean is one of the most important steps you can take to avoid spreading germs to others. Many diseases and conditions are spread by not washing hands with soap and clean, running water. Follow these steps for proper handwashing:</a:t>
            </a:r>
          </a:p>
          <a:p>
            <a:r>
              <a:rPr lang="en-US" sz="1200" dirty="0"/>
              <a:t>Wet hands with water and soap.</a:t>
            </a:r>
          </a:p>
          <a:p>
            <a:r>
              <a:rPr lang="en-US" sz="1200" dirty="0"/>
              <a:t>Lather hands with soap up to elbows and scrub for 10-15 seconds.</a:t>
            </a:r>
          </a:p>
          <a:p>
            <a:r>
              <a:rPr lang="en-US" sz="1200" dirty="0"/>
              <a:t>Wash backs of hands, wrists, between fingers, and under fingernails.</a:t>
            </a:r>
          </a:p>
          <a:p>
            <a:r>
              <a:rPr lang="en-US" sz="1200" dirty="0"/>
              <a:t>Rinse hands under running water.</a:t>
            </a:r>
          </a:p>
          <a:p>
            <a:r>
              <a:rPr lang="en-US" sz="1200" dirty="0"/>
              <a:t>Dry hands with paper towel(s) or air dryer.</a:t>
            </a:r>
          </a:p>
          <a:p>
            <a:r>
              <a:rPr lang="en-US" sz="1200" dirty="0"/>
              <a:t>Turn off water with paper towel(s). If applicable, open the door with the paper towel, and then discard it into trashcan.</a:t>
            </a:r>
          </a:p>
          <a:p>
            <a:br>
              <a:rPr lang="en-US" dirty="0"/>
            </a:br>
            <a:endParaRPr lang="en-US" dirty="0"/>
          </a:p>
          <a:p>
            <a:r>
              <a:rPr lang="en-US" dirty="0"/>
              <a:t>We can send this sign in a PDF if you are in need of one. </a:t>
            </a:r>
          </a:p>
        </p:txBody>
      </p:sp>
      <p:sp>
        <p:nvSpPr>
          <p:cNvPr id="4" name="Slide Number Placeholder 3"/>
          <p:cNvSpPr>
            <a:spLocks noGrp="1"/>
          </p:cNvSpPr>
          <p:nvPr>
            <p:ph type="sldNum" sz="quarter" idx="5"/>
          </p:nvPr>
        </p:nvSpPr>
        <p:spPr/>
        <p:txBody>
          <a:bodyPr/>
          <a:lstStyle/>
          <a:p>
            <a:fld id="{C8DC57A8-AE18-4654-B6AF-04B3577165BE}" type="slidenum">
              <a:rPr lang="en-US" smtClean="0"/>
              <a:t>16</a:t>
            </a:fld>
            <a:endParaRPr lang="en-US"/>
          </a:p>
        </p:txBody>
      </p:sp>
    </p:spTree>
    <p:extLst>
      <p:ext uri="{BB962C8B-B14F-4D97-AF65-F5344CB8AC3E}">
        <p14:creationId xmlns:p14="http://schemas.microsoft.com/office/powerpoint/2010/main" val="3342036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b="1" dirty="0">
                <a:solidFill>
                  <a:srgbClr val="FF0000"/>
                </a:solidFill>
              </a:rPr>
              <a:t>This is especially helpful during COVID-19. </a:t>
            </a:r>
            <a:r>
              <a:rPr lang="en-US" sz="1600" dirty="0"/>
              <a:t>Be sure all food preparation occurs on a clean and sanitized surface. This reduces the risk of food becoming contaminated by microorganisms. Use a 3-step process to make sure all surfaces that encounter food are clean.</a:t>
            </a:r>
          </a:p>
          <a:p>
            <a:pPr marL="0" indent="0">
              <a:buNone/>
            </a:pPr>
            <a:r>
              <a:rPr lang="en-US" sz="1600" dirty="0"/>
              <a:t>1. Wash surface with soap and water solution to clean.</a:t>
            </a:r>
          </a:p>
          <a:p>
            <a:pPr marL="0" indent="0">
              <a:buNone/>
            </a:pPr>
            <a:r>
              <a:rPr lang="en-US" sz="1600" dirty="0"/>
              <a:t>2. Rinse surface with clean water to remove debris and soap.</a:t>
            </a:r>
          </a:p>
          <a:p>
            <a:pPr marL="0" indent="0">
              <a:buNone/>
            </a:pPr>
            <a:r>
              <a:rPr lang="en-US" sz="1600" dirty="0"/>
              <a:t>3. Sanitize surface using a sanitizing solution mixed at the concentration specified on the manufacturer’s label. Allow items to air dry.</a:t>
            </a:r>
          </a:p>
          <a:p>
            <a:endParaRPr lang="en-US" sz="1600" b="1" dirty="0">
              <a:solidFill>
                <a:srgbClr val="FF0000"/>
              </a:solidFill>
            </a:endParaRPr>
          </a:p>
        </p:txBody>
      </p:sp>
      <p:sp>
        <p:nvSpPr>
          <p:cNvPr id="4" name="Slide Number Placeholder 3"/>
          <p:cNvSpPr>
            <a:spLocks noGrp="1"/>
          </p:cNvSpPr>
          <p:nvPr>
            <p:ph type="sldNum" sz="quarter" idx="5"/>
          </p:nvPr>
        </p:nvSpPr>
        <p:spPr/>
        <p:txBody>
          <a:bodyPr/>
          <a:lstStyle/>
          <a:p>
            <a:fld id="{C8DC57A8-AE18-4654-B6AF-04B3577165BE}" type="slidenum">
              <a:rPr lang="en-US" smtClean="0"/>
              <a:t>18</a:t>
            </a:fld>
            <a:endParaRPr lang="en-US"/>
          </a:p>
        </p:txBody>
      </p:sp>
    </p:spTree>
    <p:extLst>
      <p:ext uri="{BB962C8B-B14F-4D97-AF65-F5344CB8AC3E}">
        <p14:creationId xmlns:p14="http://schemas.microsoft.com/office/powerpoint/2010/main" val="4214910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dirty="0"/>
              <a:t>Best if Used by Dates – food at its peak (flavor and quality)</a:t>
            </a:r>
          </a:p>
          <a:p>
            <a:pPr>
              <a:lnSpc>
                <a:spcPct val="90000"/>
              </a:lnSpc>
            </a:pPr>
            <a:r>
              <a:rPr lang="en-US" sz="1200" dirty="0"/>
              <a:t>Sell-by Dates– manufacturer recommends that a store sell by a certain date</a:t>
            </a:r>
          </a:p>
          <a:p>
            <a:pPr>
              <a:lnSpc>
                <a:spcPct val="90000"/>
              </a:lnSpc>
            </a:pPr>
            <a:r>
              <a:rPr lang="en-US" sz="1200" dirty="0"/>
              <a:t>Pack Dates – when the product was packaged or processed</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19</a:t>
            </a:fld>
            <a:endParaRPr lang="en-US"/>
          </a:p>
        </p:txBody>
      </p:sp>
    </p:spTree>
    <p:extLst>
      <p:ext uri="{BB962C8B-B14F-4D97-AF65-F5344CB8AC3E}">
        <p14:creationId xmlns:p14="http://schemas.microsoft.com/office/powerpoint/2010/main" val="2827725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Use your oldest food first and newest food last; this is FIFO (first in first out) practice. Store your food 6 inches off the floor and 6 inches away from the wall. On a crate or a shelf is a good option. If your food is stored in a shared storage space such as a janitorial closet, you shouldn’t have anything, especially cleaning supplies, stored above your food. Food should be stored in a manner to protect it from spoilage, infestation, damage and any other conditions that may jeopardize the wholesomeness or safety of the foods. Store your food in a locked storage area. This prevents your food from being vandalized or stolen. If the meals show any signs of spoilage, infestation or other visible defects the food should not be distributed regardless of production dates. Please contact FBA immediately if you have spoiled or damaged food before taking any 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20</a:t>
            </a:fld>
            <a:endParaRPr lang="en-US"/>
          </a:p>
        </p:txBody>
      </p:sp>
    </p:spTree>
    <p:extLst>
      <p:ext uri="{BB962C8B-B14F-4D97-AF65-F5344CB8AC3E}">
        <p14:creationId xmlns:p14="http://schemas.microsoft.com/office/powerpoint/2010/main" val="282371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21</a:t>
            </a:fld>
            <a:endParaRPr lang="en-US"/>
          </a:p>
        </p:txBody>
      </p:sp>
    </p:spTree>
    <p:extLst>
      <p:ext uri="{BB962C8B-B14F-4D97-AF65-F5344CB8AC3E}">
        <p14:creationId xmlns:p14="http://schemas.microsoft.com/office/powerpoint/2010/main" val="1922126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The meal pattern requirements ensure that children are receiving a well-balanced meal that supply the type and amount of food required to help meet their nutrition and energy needs. </a:t>
            </a:r>
          </a:p>
          <a:p>
            <a:pPr marL="0" indent="0">
              <a:buNone/>
            </a:pPr>
            <a:r>
              <a:rPr lang="en-US" sz="1200" dirty="0"/>
              <a:t>ES Foods is our vendor this year. The milk is separate from the meal so please make sure children get a milk with their meal. Depending on the meal you serve it will have a variation of the following items: </a:t>
            </a:r>
          </a:p>
          <a:p>
            <a:pPr marL="800100" lvl="1" indent="-342900">
              <a:buFont typeface="Arial" panose="020B0604020202020204" pitchFamily="34" charset="0"/>
              <a:buChar char="•"/>
            </a:pPr>
            <a:r>
              <a:rPr lang="en-US" sz="2400" dirty="0"/>
              <a:t>Fluid milk</a:t>
            </a:r>
          </a:p>
          <a:p>
            <a:pPr marL="800100" lvl="1" indent="-342900">
              <a:buFont typeface="Arial" panose="020B0604020202020204" pitchFamily="34" charset="0"/>
              <a:buChar char="•"/>
            </a:pPr>
            <a:r>
              <a:rPr lang="en-US" sz="2400" dirty="0"/>
              <a:t>Fruit/Vegetable (two kinds)</a:t>
            </a:r>
          </a:p>
          <a:p>
            <a:pPr marL="800100" lvl="1" indent="-342900">
              <a:buFont typeface="Arial" panose="020B0604020202020204" pitchFamily="34" charset="0"/>
              <a:buChar char="•"/>
            </a:pPr>
            <a:r>
              <a:rPr lang="en-US" sz="2400" dirty="0"/>
              <a:t>Bread/bread grain alternative</a:t>
            </a:r>
          </a:p>
          <a:p>
            <a:pPr marL="800100" lvl="1" indent="-342900">
              <a:buFont typeface="Arial" panose="020B0604020202020204" pitchFamily="34" charset="0"/>
              <a:buChar char="•"/>
            </a:pPr>
            <a:r>
              <a:rPr lang="en-US" sz="2400" dirty="0"/>
              <a:t>Meat/meat alternative</a:t>
            </a:r>
          </a:p>
          <a:p>
            <a:pPr marL="0" inden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22</a:t>
            </a:fld>
            <a:endParaRPr lang="en-US"/>
          </a:p>
        </p:txBody>
      </p:sp>
    </p:spTree>
    <p:extLst>
      <p:ext uri="{BB962C8B-B14F-4D97-AF65-F5344CB8AC3E}">
        <p14:creationId xmlns:p14="http://schemas.microsoft.com/office/powerpoint/2010/main" val="1327889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Traditionally, all meals must be eaten onsite except for foods approved in Policy Memo 22-2016. However, this year if the school is closed due to a COVI-19  lockdown, the state has created waivers to allow children or parents to pick up meals and take them home.  If the school is in session the meals must be eaten on site as a congregate meal service. This sign is to be posted at your congregate eating site. If you do not have this sign, we can send an electronic version or mail a laminated version to you.</a:t>
            </a:r>
          </a:p>
          <a:p>
            <a:r>
              <a:rPr lang="en-US" sz="1200" dirty="0"/>
              <a:t>Feel free to encourage families to bring other children to partake in the meal service if they know others who have need. </a:t>
            </a:r>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23</a:t>
            </a:fld>
            <a:endParaRPr lang="en-US"/>
          </a:p>
        </p:txBody>
      </p:sp>
    </p:spTree>
    <p:extLst>
      <p:ext uri="{BB962C8B-B14F-4D97-AF65-F5344CB8AC3E}">
        <p14:creationId xmlns:p14="http://schemas.microsoft.com/office/powerpoint/2010/main" val="2443701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let’s get started! My name is Sandy, and I am the Program and Agency Relations Manager at Food Bank of Alaska. I will be your contact until the position of Program Coordinator – Children is filled. Let’s go ahead and do roll call, please introduce yourself, if you are a Site Manager or Monitor and what community you are representing. </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2</a:t>
            </a:fld>
            <a:endParaRPr lang="en-US"/>
          </a:p>
        </p:txBody>
      </p:sp>
    </p:spTree>
    <p:extLst>
      <p:ext uri="{BB962C8B-B14F-4D97-AF65-F5344CB8AC3E}">
        <p14:creationId xmlns:p14="http://schemas.microsoft.com/office/powerpoint/2010/main" val="622476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your site is serving in person you may want to encourage the using “share tables”. Share tables is a strategy to reduce food waste in the Child Nutrition Programs. Please have signs posted so kids will know where to put items they do not wish to eat instead of throwing them away. Items on the share table do not need to be counted on the daily meal count because they already have been distributed..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Share tables are tables or stations where children may return whole food or beverage items they choose not to eat. Items must also be </a:t>
            </a:r>
            <a:r>
              <a:rPr lang="en-US" sz="1200" b="1" dirty="0"/>
              <a:t>unopened. </a:t>
            </a:r>
            <a:r>
              <a:rPr lang="en-US" sz="1200" dirty="0"/>
              <a:t>These food and beverage items are then available to other children who may want additional servings to eat at that time or save for later. For example, milk is served in individual cartons and a child can return an unopened milk carton to the share table. Complete meals and nonperishable components that remain on a share table may be appropriately stored for later service. </a:t>
            </a:r>
          </a:p>
          <a:p>
            <a:endParaRPr lang="en-US" dirty="0"/>
          </a:p>
          <a:p>
            <a:endParaRPr lang="en-US" dirty="0"/>
          </a:p>
          <a:p>
            <a:r>
              <a:rPr lang="en-US" dirty="0"/>
              <a:t>One item can be taken home from the share table</a:t>
            </a:r>
          </a:p>
        </p:txBody>
      </p:sp>
      <p:sp>
        <p:nvSpPr>
          <p:cNvPr id="4" name="Slide Number Placeholder 3"/>
          <p:cNvSpPr>
            <a:spLocks noGrp="1"/>
          </p:cNvSpPr>
          <p:nvPr>
            <p:ph type="sldNum" sz="quarter" idx="5"/>
          </p:nvPr>
        </p:nvSpPr>
        <p:spPr/>
        <p:txBody>
          <a:bodyPr/>
          <a:lstStyle/>
          <a:p>
            <a:fld id="{C8DC57A8-AE18-4654-B6AF-04B3577165BE}" type="slidenum">
              <a:rPr lang="en-US" smtClean="0"/>
              <a:t>24</a:t>
            </a:fld>
            <a:endParaRPr lang="en-US"/>
          </a:p>
        </p:txBody>
      </p:sp>
    </p:spTree>
    <p:extLst>
      <p:ext uri="{BB962C8B-B14F-4D97-AF65-F5344CB8AC3E}">
        <p14:creationId xmlns:p14="http://schemas.microsoft.com/office/powerpoint/2010/main" val="1274857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Daily meal count is the </a:t>
            </a:r>
            <a:r>
              <a:rPr lang="en-US" sz="1200" b="1" dirty="0">
                <a:solidFill>
                  <a:schemeClr val="tx1">
                    <a:lumMod val="50000"/>
                  </a:schemeClr>
                </a:solidFill>
              </a:rPr>
              <a:t>most important form.</a:t>
            </a:r>
            <a:r>
              <a:rPr lang="en-US" sz="1200" b="1" dirty="0"/>
              <a:t> </a:t>
            </a:r>
            <a:r>
              <a:rPr lang="en-US" sz="1200" dirty="0"/>
              <a:t>This form must be filled out when the children are served a meal, also know as Point of Service. </a:t>
            </a:r>
            <a:r>
              <a:rPr lang="en-US" sz="2400" dirty="0"/>
              <a:t>The Site Manager should sign the daily meal count form each week and fax or email it back to </a:t>
            </a:r>
            <a:r>
              <a:rPr lang="en-US" sz="2400" dirty="0">
                <a:solidFill>
                  <a:schemeClr val="tx1">
                    <a:lumMod val="50000"/>
                  </a:schemeClr>
                </a:solidFill>
              </a:rPr>
              <a:t>FBA by Monday the following week</a:t>
            </a:r>
            <a:r>
              <a:rPr lang="en-US" sz="2400" dirty="0"/>
              <a:t>.</a:t>
            </a:r>
          </a:p>
          <a:p>
            <a:pPr marL="800100" lvl="1" indent="-342900">
              <a:buFont typeface="Arial" panose="020B0604020202020204" pitchFamily="34" charset="0"/>
              <a:buChar char="•"/>
            </a:pPr>
            <a:r>
              <a:rPr lang="en-US" sz="2400" dirty="0"/>
              <a:t>If Meal Count forms are continuously not turned in to FBA, the site will have two formal warnings before disciplinary action is taken. This could result in being financially responsible for the meals and/or being suspended from the program for the rest of the season and the following year. </a:t>
            </a:r>
          </a:p>
          <a:p>
            <a:endParaRPr lang="en-US" sz="2400" dirty="0"/>
          </a:p>
          <a:p>
            <a:r>
              <a:rPr lang="en-US" sz="2400" dirty="0"/>
              <a:t>Damaged meals should be counted and recorded. Damaged meals are meals that are missing meal components, meals that were served incomplete, or a meal box that was damaged in transport,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25</a:t>
            </a:fld>
            <a:endParaRPr lang="en-US"/>
          </a:p>
        </p:txBody>
      </p:sp>
    </p:spTree>
    <p:extLst>
      <p:ext uri="{BB962C8B-B14F-4D97-AF65-F5344CB8AC3E}">
        <p14:creationId xmlns:p14="http://schemas.microsoft.com/office/powerpoint/2010/main" val="3615544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how important tracking inventory is!! </a:t>
            </a:r>
          </a:p>
          <a:p>
            <a:endParaRPr lang="en-US" dirty="0"/>
          </a:p>
          <a:p>
            <a:r>
              <a:rPr lang="en-US" dirty="0"/>
              <a:t>A meal count must be completed for each day you serve meals along with a child roster of who received meals.</a:t>
            </a:r>
          </a:p>
          <a:p>
            <a:endParaRPr lang="en-US" dirty="0"/>
          </a:p>
          <a:p>
            <a:r>
              <a:rPr lang="en-US" dirty="0"/>
              <a:t>If you are in COVID-19 Lockdown a parent pickup form must be complete along with the daily meal count. When completing the meal count for a parent pick please put the date next to the meals distributed or complete a meal count form for each day.</a:t>
            </a:r>
          </a:p>
          <a:p>
            <a:endParaRPr lang="en-US" dirty="0"/>
          </a:p>
          <a:p>
            <a:endParaRPr lang="en-US" dirty="0"/>
          </a:p>
          <a:p>
            <a:br>
              <a:rPr lang="en-US" dirty="0"/>
            </a:br>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26</a:t>
            </a:fld>
            <a:endParaRPr lang="en-US"/>
          </a:p>
        </p:txBody>
      </p:sp>
    </p:spTree>
    <p:extLst>
      <p:ext uri="{BB962C8B-B14F-4D97-AF65-F5344CB8AC3E}">
        <p14:creationId xmlns:p14="http://schemas.microsoft.com/office/powerpoint/2010/main" val="346198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dirty="0"/>
              <a:t>If kids eat their meal and come back for more, you should cross off numbers in the “Second Meals Served to Children” section; if you serve meals to adults, cross of numbers in the “Meals Served to Adults” section.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Second Meals Served to Children- A limited number of second meals served can be claimed for reimbursement by the Food Bank of Alaska; please keep your second meals served to children low. When children ask for second meals, please first redirect them to the share table food items.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Meals Served to Adults- The program is meant to serve kids. You should not serve them to adults. If meal service site staff would like a meal they are able to have one. Meal service staff are Site Manager, Site Monitor and/or 1-2 regular program volunteers. These people would be marked in the meals served to adults meal service staff column.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27</a:t>
            </a:fld>
            <a:endParaRPr lang="en-US"/>
          </a:p>
        </p:txBody>
      </p:sp>
    </p:spTree>
    <p:extLst>
      <p:ext uri="{BB962C8B-B14F-4D97-AF65-F5344CB8AC3E}">
        <p14:creationId xmlns:p14="http://schemas.microsoft.com/office/powerpoint/2010/main" val="3318413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28</a:t>
            </a:fld>
            <a:endParaRPr lang="en-US"/>
          </a:p>
        </p:txBody>
      </p:sp>
    </p:spTree>
    <p:extLst>
      <p:ext uri="{BB962C8B-B14F-4D97-AF65-F5344CB8AC3E}">
        <p14:creationId xmlns:p14="http://schemas.microsoft.com/office/powerpoint/2010/main" val="1869552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Parent Pick Up report is also a very important form. In order for Food Bank of Alaska to be reimbursed for the meals from the State, we must be able to prove that children at each site are not being double served in one week. Before we are approved to run CACFP we submit the Parent Pick Up report to the State along with an explanation as to how it prevents children from being double served. Once they approve the form, they expect that the sites fill out the form the exact same way we have described it. Therefore, please do not alter this form in any way. </a:t>
            </a:r>
          </a:p>
        </p:txBody>
      </p:sp>
      <p:sp>
        <p:nvSpPr>
          <p:cNvPr id="4" name="Slide Number Placeholder 3"/>
          <p:cNvSpPr>
            <a:spLocks noGrp="1"/>
          </p:cNvSpPr>
          <p:nvPr>
            <p:ph type="sldNum" sz="quarter" idx="5"/>
          </p:nvPr>
        </p:nvSpPr>
        <p:spPr/>
        <p:txBody>
          <a:bodyPr/>
          <a:lstStyle/>
          <a:p>
            <a:fld id="{C8DC57A8-AE18-4654-B6AF-04B3577165BE}" type="slidenum">
              <a:rPr lang="en-US" smtClean="0"/>
              <a:t>29</a:t>
            </a:fld>
            <a:endParaRPr lang="en-US"/>
          </a:p>
        </p:txBody>
      </p:sp>
    </p:spTree>
    <p:extLst>
      <p:ext uri="{BB962C8B-B14F-4D97-AF65-F5344CB8AC3E}">
        <p14:creationId xmlns:p14="http://schemas.microsoft.com/office/powerpoint/2010/main" val="225516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One thing we don’t want to see happen during the program is sites running out of meals. This requires the Food Bank of Alaska to have adequate notice when a site is running low on meals and will need another shipment. </a:t>
            </a:r>
            <a:r>
              <a:rPr lang="en-US" sz="1200" b="1" dirty="0"/>
              <a:t>We ask for a two-week notice on orders be given from the site to the Food Bank of Alaska in order to pick, process and ship the order before your site runs out of meals and milks. </a:t>
            </a:r>
            <a:r>
              <a:rPr lang="en-US" sz="1200" dirty="0"/>
              <a:t>This will help to prevent a lapse in program service as well as ensure children aren’t going hungry unnecessarily. As I previously stated, the inventory that is recorded on the Meal Count form helps us keep track of the inventory as well. </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30</a:t>
            </a:fld>
            <a:endParaRPr lang="en-US"/>
          </a:p>
        </p:txBody>
      </p:sp>
    </p:spTree>
    <p:extLst>
      <p:ext uri="{BB962C8B-B14F-4D97-AF65-F5344CB8AC3E}">
        <p14:creationId xmlns:p14="http://schemas.microsoft.com/office/powerpoint/2010/main" val="1265949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The Food Bank of Alaska is responsible for sending out meals to CACFP sites during the duration of the program. Orders typically take between 7-10 days once it has left our warehouse. When the shipments have left, we will send an email to the site containing information regarding the shipment such as:</a:t>
            </a:r>
          </a:p>
          <a:p>
            <a:r>
              <a:rPr lang="en-US" sz="1200" dirty="0"/>
              <a:t>The order number</a:t>
            </a:r>
          </a:p>
          <a:p>
            <a:r>
              <a:rPr lang="en-US" sz="1200" dirty="0"/>
              <a:t>How many cases of meals and milks</a:t>
            </a:r>
          </a:p>
          <a:p>
            <a:r>
              <a:rPr lang="en-US" sz="1200" dirty="0"/>
              <a:t>The date the shipment left the warehouse.</a:t>
            </a:r>
          </a:p>
          <a:p>
            <a:r>
              <a:rPr lang="en-US" sz="1200" dirty="0"/>
              <a:t>How it was shipped </a:t>
            </a:r>
          </a:p>
          <a:p>
            <a:pPr marL="0" indent="0">
              <a:buNone/>
            </a:pPr>
            <a:r>
              <a:rPr lang="en-US" sz="1200" dirty="0"/>
              <a:t>Upon receipt of the entire order, it will be the site’s responsibility to check the order and </a:t>
            </a:r>
            <a:r>
              <a:rPr lang="en-US" sz="1200" b="1" dirty="0">
                <a:solidFill>
                  <a:schemeClr val="tx1">
                    <a:lumMod val="50000"/>
                  </a:schemeClr>
                </a:solidFill>
              </a:rPr>
              <a:t>sign and date </a:t>
            </a:r>
            <a:r>
              <a:rPr lang="en-US" sz="1200" dirty="0"/>
              <a:t>the shipping invoice. Sites must email/fax the invoice back to the Food Bank of Alaska. This will need to be done every time a shipment is received at your site.</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31</a:t>
            </a:fld>
            <a:endParaRPr lang="en-US"/>
          </a:p>
        </p:txBody>
      </p:sp>
    </p:spTree>
    <p:extLst>
      <p:ext uri="{BB962C8B-B14F-4D97-AF65-F5344CB8AC3E}">
        <p14:creationId xmlns:p14="http://schemas.microsoft.com/office/powerpoint/2010/main" val="1925692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 afterschool activity during meal service is required in order to operate the program at your site. This can be something simple like a reading club, chess club, tutoring, etc. Please provide the Food Bank of Alaska with documentation of your site’s afterschool activity. If your site is in COVID-19 Lockdown and giving meals to children or parents to take home this requirement will look different this year. Sites are encouraged to get creative in order to meet this requirement. Some suggestions are giving out workbooks or worksheets at the beginning of the week and asking kids to return it the following week.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32</a:t>
            </a:fld>
            <a:endParaRPr lang="en-US"/>
          </a:p>
        </p:txBody>
      </p:sp>
    </p:spTree>
    <p:extLst>
      <p:ext uri="{BB962C8B-B14F-4D97-AF65-F5344CB8AC3E}">
        <p14:creationId xmlns:p14="http://schemas.microsoft.com/office/powerpoint/2010/main" val="41275451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34</a:t>
            </a:fld>
            <a:endParaRPr lang="en-US"/>
          </a:p>
        </p:txBody>
      </p:sp>
    </p:spTree>
    <p:extLst>
      <p:ext uri="{BB962C8B-B14F-4D97-AF65-F5344CB8AC3E}">
        <p14:creationId xmlns:p14="http://schemas.microsoft.com/office/powerpoint/2010/main" val="2829583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CACFP is a federally funded nutrition assistance program that plays a vital role in improving the quality of day care in the U.S. Each day, 3.2 million children receive nutritious meals and snacks through CACFP. 112,000 adults who receive care in nonresidential adult day care centers also receive meals daily. CACFP is administered through grants to States. The Alaska Dept. of Education &amp; Early Development, Child Nutrition Programs administers the CACFP and has agreements with participating programs.</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3</a:t>
            </a:fld>
            <a:endParaRPr lang="en-US"/>
          </a:p>
        </p:txBody>
      </p:sp>
    </p:spTree>
    <p:extLst>
      <p:ext uri="{BB962C8B-B14F-4D97-AF65-F5344CB8AC3E}">
        <p14:creationId xmlns:p14="http://schemas.microsoft.com/office/powerpoint/2010/main" val="4108531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0" fontAlgn="base" hangingPunct="0">
              <a:lnSpc>
                <a:spcPct val="100000"/>
              </a:lnSpc>
              <a:spcBef>
                <a:spcPct val="0"/>
              </a:spcBef>
              <a:spcAft>
                <a:spcPct val="0"/>
              </a:spcAft>
              <a:buClrTx/>
              <a:buSzTx/>
              <a:buNone/>
            </a:pPr>
            <a:r>
              <a:rPr lang="en-US" dirty="0"/>
              <a:t>The role of the Site Manager is integral to a successful CACFP program. The Site Manager must create a relationship with the Site Monitor to ensure that required site visits are conducted on time, and service is being operated within the program guidance requirements. The Site Manager must also have consistent communication with FBA. The responsibilities of a Site Manager are: </a:t>
            </a:r>
          </a:p>
          <a:p>
            <a:pPr lvl="1" eaLnBrk="0" fontAlgn="base" hangingPunct="0">
              <a:lnSpc>
                <a:spcPct val="100000"/>
              </a:lnSpc>
              <a:spcBef>
                <a:spcPct val="0"/>
              </a:spcBef>
              <a:spcAft>
                <a:spcPct val="0"/>
              </a:spcAft>
              <a:buClrTx/>
              <a:buSzTx/>
            </a:pPr>
            <a:r>
              <a:rPr lang="en-US" altLang="en-US" dirty="0">
                <a:latin typeface="Arial" panose="020B0604020202020204" pitchFamily="34" charset="0"/>
                <a:ea typeface="Calibri" panose="020F0502020204030204" pitchFamily="34" charset="0"/>
                <a:cs typeface="Arial" panose="020B0604020202020204" pitchFamily="34" charset="0"/>
              </a:rPr>
              <a:t>Serve meals to food insecure children who are 18 years or younger regardless of race, color, national origin, sex, age or disability. </a:t>
            </a:r>
            <a:endParaRPr lang="en-US" altLang="en-US" sz="1000" dirty="0"/>
          </a:p>
          <a:p>
            <a:pPr lvl="1" eaLnBrk="0" fontAlgn="base" hangingPunct="0">
              <a:lnSpc>
                <a:spcPct val="100000"/>
              </a:lnSpc>
              <a:spcBef>
                <a:spcPct val="0"/>
              </a:spcBef>
              <a:spcAft>
                <a:spcPct val="0"/>
              </a:spcAft>
              <a:buClrTx/>
              <a:buSzTx/>
            </a:pPr>
            <a:r>
              <a:rPr lang="en-US" altLang="en-US" dirty="0">
                <a:latin typeface="Arial" panose="020B0604020202020204" pitchFamily="34" charset="0"/>
                <a:ea typeface="Calibri" panose="020F0502020204030204" pitchFamily="34" charset="0"/>
                <a:cs typeface="Arial" panose="020B0604020202020204" pitchFamily="34" charset="0"/>
              </a:rPr>
              <a:t>Complete the daily meal count form, student sign in, and parent pick up report (if applicable) at each meal service and submit it to FBA weekly. </a:t>
            </a:r>
            <a:endParaRPr lang="en-US" altLang="en-US" sz="1000" dirty="0"/>
          </a:p>
          <a:p>
            <a:pPr lvl="1" eaLnBrk="0" fontAlgn="base" hangingPunct="0">
              <a:lnSpc>
                <a:spcPct val="100000"/>
              </a:lnSpc>
              <a:spcBef>
                <a:spcPct val="0"/>
              </a:spcBef>
              <a:spcAft>
                <a:spcPct val="0"/>
              </a:spcAft>
              <a:buClrTx/>
              <a:buSzTx/>
            </a:pPr>
            <a:r>
              <a:rPr lang="en-US" altLang="en-US" dirty="0">
                <a:latin typeface="Arial" panose="020B0604020202020204" pitchFamily="34" charset="0"/>
                <a:ea typeface="Calibri" panose="020F0502020204030204" pitchFamily="34" charset="0"/>
                <a:cs typeface="Arial" panose="020B0604020202020204" pitchFamily="34" charset="0"/>
              </a:rPr>
              <a:t>Set up and take down the meal service area. </a:t>
            </a:r>
            <a:endParaRPr lang="en-US" altLang="en-US" sz="1000" dirty="0"/>
          </a:p>
          <a:p>
            <a:pPr lvl="1" eaLnBrk="0" fontAlgn="base" hangingPunct="0">
              <a:lnSpc>
                <a:spcPct val="100000"/>
              </a:lnSpc>
              <a:spcBef>
                <a:spcPct val="0"/>
              </a:spcBef>
              <a:spcAft>
                <a:spcPct val="0"/>
              </a:spcAft>
              <a:buClrTx/>
              <a:buSzTx/>
            </a:pPr>
            <a:r>
              <a:rPr lang="en-US" altLang="en-US" dirty="0">
                <a:latin typeface="Arial" panose="020B0604020202020204" pitchFamily="34" charset="0"/>
                <a:ea typeface="Calibri" panose="020F0502020204030204" pitchFamily="34" charset="0"/>
                <a:cs typeface="Arial" panose="020B0604020202020204" pitchFamily="34" charset="0"/>
              </a:rPr>
              <a:t>Supervise the meal service. </a:t>
            </a:r>
          </a:p>
          <a:p>
            <a:pPr lvl="1" eaLnBrk="0" fontAlgn="base" hangingPunct="0">
              <a:lnSpc>
                <a:spcPct val="100000"/>
              </a:lnSpc>
              <a:spcBef>
                <a:spcPct val="0"/>
              </a:spcBef>
              <a:spcAft>
                <a:spcPct val="0"/>
              </a:spcAft>
              <a:buClrTx/>
              <a:buSzTx/>
            </a:pPr>
            <a:r>
              <a:rPr lang="en-US" altLang="en-US" dirty="0">
                <a:latin typeface="Arial" panose="020B0604020202020204" pitchFamily="34" charset="0"/>
                <a:ea typeface="Calibri" panose="020F0502020204030204" pitchFamily="34" charset="0"/>
                <a:cs typeface="Arial" panose="020B0604020202020204" pitchFamily="34" charset="0"/>
              </a:rPr>
              <a:t>Communicate with FBA about food inventory levels </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35</a:t>
            </a:fld>
            <a:endParaRPr lang="en-US"/>
          </a:p>
        </p:txBody>
      </p:sp>
    </p:spTree>
    <p:extLst>
      <p:ext uri="{BB962C8B-B14F-4D97-AF65-F5344CB8AC3E}">
        <p14:creationId xmlns:p14="http://schemas.microsoft.com/office/powerpoint/2010/main" val="37499360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dirty="0"/>
              <a:t>The role of Site Monitor is very important. You are the link between FBA and the site, and we rely on you to ensure that the sites operate in accordance with program guidance and requirements. Site Monitors must develop and maintain open communications and cooperative relationships with Site Managers. Site Monitors will also work with the Site Manager to correct any problems. To be an effective monitor, you are required to spend enough time at the site to observe the meal service operation. The responsibilities of the Site Monitor are: The monitor should oversee the distribution at least 3 times during the program to ensure that only kids are being served meals, that meals are being eaten on site (unless parent/child picking up meals), and that the program is running smoothly. </a:t>
            </a:r>
          </a:p>
          <a:p>
            <a:pPr>
              <a:lnSpc>
                <a:spcPct val="110000"/>
              </a:lnSpc>
            </a:pPr>
            <a:r>
              <a:rPr lang="en-US" dirty="0"/>
              <a:t>The monitor may not be affiliated (either through family relation or through a business/employer relationship) with the organization/group running the CACFP meal service. </a:t>
            </a:r>
          </a:p>
          <a:p>
            <a:pPr marL="0" indent="0">
              <a:lnSpc>
                <a:spcPct val="110000"/>
              </a:lnSpc>
              <a:buNone/>
            </a:pPr>
            <a:r>
              <a:rPr lang="en-US" sz="1200" b="1" dirty="0">
                <a:solidFill>
                  <a:srgbClr val="FF0000"/>
                </a:solidFill>
              </a:rPr>
              <a:t>**If the site monitor changes please let FBA know immediately.  And send the new monitor information and signed MOA.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37</a:t>
            </a:fld>
            <a:endParaRPr lang="en-US"/>
          </a:p>
        </p:txBody>
      </p:sp>
    </p:spTree>
    <p:extLst>
      <p:ext uri="{BB962C8B-B14F-4D97-AF65-F5344CB8AC3E}">
        <p14:creationId xmlns:p14="http://schemas.microsoft.com/office/powerpoint/2010/main" val="32376276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 Monitors are required to also fill out a form at each review. Reminder emails 2 weeks and 1 week prior to the review date will be sent out to the Site Monitor along with the required paperwork. It is important to conduct the review on the assigned date, and send back the completed form to Food Bank of Alaska no later than one week after the site visit. </a:t>
            </a:r>
          </a:p>
        </p:txBody>
      </p:sp>
      <p:sp>
        <p:nvSpPr>
          <p:cNvPr id="4" name="Slide Number Placeholder 3"/>
          <p:cNvSpPr>
            <a:spLocks noGrp="1"/>
          </p:cNvSpPr>
          <p:nvPr>
            <p:ph type="sldNum" sz="quarter" idx="5"/>
          </p:nvPr>
        </p:nvSpPr>
        <p:spPr/>
        <p:txBody>
          <a:bodyPr/>
          <a:lstStyle/>
          <a:p>
            <a:fld id="{C8DC57A8-AE18-4654-B6AF-04B3577165BE}" type="slidenum">
              <a:rPr lang="en-US" smtClean="0"/>
              <a:t>38</a:t>
            </a:fld>
            <a:endParaRPr lang="en-US"/>
          </a:p>
        </p:txBody>
      </p:sp>
    </p:spTree>
    <p:extLst>
      <p:ext uri="{BB962C8B-B14F-4D97-AF65-F5344CB8AC3E}">
        <p14:creationId xmlns:p14="http://schemas.microsoft.com/office/powerpoint/2010/main" val="32108704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39</a:t>
            </a:fld>
            <a:endParaRPr lang="en-US"/>
          </a:p>
        </p:txBody>
      </p:sp>
    </p:spTree>
    <p:extLst>
      <p:ext uri="{BB962C8B-B14F-4D97-AF65-F5344CB8AC3E}">
        <p14:creationId xmlns:p14="http://schemas.microsoft.com/office/powerpoint/2010/main" val="37990217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42</a:t>
            </a:fld>
            <a:endParaRPr lang="en-US"/>
          </a:p>
        </p:txBody>
      </p:sp>
    </p:spTree>
    <p:extLst>
      <p:ext uri="{BB962C8B-B14F-4D97-AF65-F5344CB8AC3E}">
        <p14:creationId xmlns:p14="http://schemas.microsoft.com/office/powerpoint/2010/main" val="1018650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Blip>
                <a:blip r:embed="rId3"/>
              </a:buBlip>
            </a:pPr>
            <a:r>
              <a:rPr lang="en-US" sz="1200" dirty="0"/>
              <a:t>Serve healthy meals that are in alignment with USDA meal patterns</a:t>
            </a:r>
          </a:p>
          <a:p>
            <a:pPr>
              <a:buBlip>
                <a:blip r:embed="rId3"/>
              </a:buBlip>
            </a:pPr>
            <a:r>
              <a:rPr lang="en-US" sz="1200" dirty="0"/>
              <a:t>Keep daily records of participants in attendance and quantities of meals served.</a:t>
            </a:r>
          </a:p>
          <a:p>
            <a:pPr>
              <a:buBlip>
                <a:blip r:embed="rId3"/>
              </a:buBlip>
            </a:pPr>
            <a:r>
              <a:rPr lang="en-US" sz="1200" dirty="0"/>
              <a:t>Follow all health and safety requirements per federal, state, and local authorities</a:t>
            </a:r>
          </a:p>
          <a:p>
            <a:pPr>
              <a:buBlip>
                <a:blip r:embed="rId3"/>
              </a:buBlip>
            </a:pPr>
            <a:r>
              <a:rPr lang="en-US" sz="1200" dirty="0"/>
              <a:t>Comply with all CACFP regulations and the Alaska Department of Education.</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4</a:t>
            </a:fld>
            <a:endParaRPr lang="en-US"/>
          </a:p>
        </p:txBody>
      </p:sp>
    </p:spTree>
    <p:extLst>
      <p:ext uri="{BB962C8B-B14F-4D97-AF65-F5344CB8AC3E}">
        <p14:creationId xmlns:p14="http://schemas.microsoft.com/office/powerpoint/2010/main" val="4174016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r>
              <a:rPr lang="en-US" sz="1200"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religion, sex, disability, age or reprisal or retaliation for prior civil rights activity, in any program or activity conducted or funded by USDA. Civil Rights training is to be conducted annually as a requirement programs the administer USDA programs</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6</a:t>
            </a:fld>
            <a:endParaRPr lang="en-US"/>
          </a:p>
        </p:txBody>
      </p:sp>
    </p:spTree>
    <p:extLst>
      <p:ext uri="{BB962C8B-B14F-4D97-AF65-F5344CB8AC3E}">
        <p14:creationId xmlns:p14="http://schemas.microsoft.com/office/powerpoint/2010/main" val="52427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All sites must display the most current “And Justice for All” poster:</a:t>
            </a:r>
          </a:p>
          <a:p>
            <a:pPr marL="342900" indent="-342900">
              <a:lnSpc>
                <a:spcPct val="150000"/>
              </a:lnSpc>
              <a:buFont typeface="Arial" panose="020B0604020202020204" pitchFamily="34" charset="0"/>
              <a:buChar char="•"/>
            </a:pPr>
            <a:r>
              <a:rPr lang="en-US" sz="1200" dirty="0"/>
              <a:t>In the food service area.</a:t>
            </a:r>
          </a:p>
          <a:p>
            <a:pPr marL="342900" indent="-342900">
              <a:lnSpc>
                <a:spcPct val="150000"/>
              </a:lnSpc>
              <a:buFont typeface="Arial" panose="020B0604020202020204" pitchFamily="34" charset="0"/>
              <a:buChar char="•"/>
            </a:pPr>
            <a:r>
              <a:rPr lang="en-US" sz="1200" dirty="0"/>
              <a:t>In a location that is easily visible to students and the public.</a:t>
            </a:r>
          </a:p>
          <a:p>
            <a:pPr marL="342900" indent="-342900">
              <a:lnSpc>
                <a:spcPct val="150000"/>
              </a:lnSpc>
              <a:buFont typeface="Arial" panose="020B0604020202020204" pitchFamily="34" charset="0"/>
              <a:buChar char="•"/>
            </a:pPr>
            <a:r>
              <a:rPr lang="en-US" sz="1200" dirty="0"/>
              <a:t>If you need a poster, please inform FBA.</a:t>
            </a:r>
          </a:p>
          <a:p>
            <a:endParaRPr lang="en-US" dirty="0"/>
          </a:p>
          <a:p>
            <a:pPr algn="l"/>
            <a:r>
              <a:rPr lang="en-US" dirty="0"/>
              <a:t>Poster must be outside if the parent is picking up the meals outside of the building. </a:t>
            </a:r>
          </a:p>
        </p:txBody>
      </p:sp>
      <p:sp>
        <p:nvSpPr>
          <p:cNvPr id="4" name="Slide Number Placeholder 3"/>
          <p:cNvSpPr>
            <a:spLocks noGrp="1"/>
          </p:cNvSpPr>
          <p:nvPr>
            <p:ph type="sldNum" sz="quarter" idx="5"/>
          </p:nvPr>
        </p:nvSpPr>
        <p:spPr/>
        <p:txBody>
          <a:bodyPr/>
          <a:lstStyle/>
          <a:p>
            <a:fld id="{C8DC57A8-AE18-4654-B6AF-04B3577165BE}" type="slidenum">
              <a:rPr lang="en-US" smtClean="0"/>
              <a:t>7</a:t>
            </a:fld>
            <a:endParaRPr lang="en-US"/>
          </a:p>
        </p:txBody>
      </p:sp>
    </p:spTree>
    <p:extLst>
      <p:ext uri="{BB962C8B-B14F-4D97-AF65-F5344CB8AC3E}">
        <p14:creationId xmlns:p14="http://schemas.microsoft.com/office/powerpoint/2010/main" val="1001450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Sponsors are required to make reasonable accommodations for children with disabilities.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However, they are not expected to make accommodations that are so expensive or difficult that it would cause the sponsor undue hardship. In most cases, children with disabilities can be accommodated with little expense or difficulty. If you have children with disabilities wishing to participate but need accommodations, let FBA know.</a:t>
            </a:r>
          </a:p>
          <a:p>
            <a:pPr marL="0" inden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8</a:t>
            </a:fld>
            <a:endParaRPr lang="en-US"/>
          </a:p>
        </p:txBody>
      </p:sp>
    </p:spTree>
    <p:extLst>
      <p:ext uri="{BB962C8B-B14F-4D97-AF65-F5344CB8AC3E}">
        <p14:creationId xmlns:p14="http://schemas.microsoft.com/office/powerpoint/2010/main" val="3022436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Blip>
                <a:blip r:embed="rId3"/>
              </a:buBlip>
            </a:pPr>
            <a:r>
              <a:rPr lang="en-US" dirty="0"/>
              <a:t>Take reasonable steps to ensure meaningful access to services for limited English individuals by providing information in the frequently encountered, non-English languages.</a:t>
            </a:r>
          </a:p>
          <a:p>
            <a:pPr>
              <a:buBlip>
                <a:blip r:embed="rId3"/>
              </a:buBlip>
            </a:pPr>
            <a:r>
              <a:rPr lang="en-US" dirty="0"/>
              <a:t>Ensure that translations are accurate concerning the availability and nutritional benefits of the Program;</a:t>
            </a:r>
          </a:p>
          <a:p>
            <a:pPr>
              <a:buBlip>
                <a:blip r:embed="rId3"/>
              </a:buBlip>
            </a:pPr>
            <a:r>
              <a:rPr lang="en-US" dirty="0"/>
              <a:t>Make reasonable modifications in policies and procedures to ensure individuals with disabilities have equal access and effective communication when accessing the Program.</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9</a:t>
            </a:fld>
            <a:endParaRPr lang="en-US"/>
          </a:p>
        </p:txBody>
      </p:sp>
    </p:spTree>
    <p:extLst>
      <p:ext uri="{BB962C8B-B14F-4D97-AF65-F5344CB8AC3E}">
        <p14:creationId xmlns:p14="http://schemas.microsoft.com/office/powerpoint/2010/main" val="1646208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Include the nondiscrimination statement, in your public release and in any program information (flyers websites etc.. ) directed to parents of participants and potential participants. If you have someone wanting to file a civil rights complaint you should also direct them to FBA. All complaints will be investigated by the Program Coordinator or Program Manager and occasionally the State of Alaska if it cannot be handled on our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8DC57A8-AE18-4654-B6AF-04B3577165BE}" type="slidenum">
              <a:rPr lang="en-US" smtClean="0"/>
              <a:t>10</a:t>
            </a:fld>
            <a:endParaRPr lang="en-US"/>
          </a:p>
        </p:txBody>
      </p:sp>
    </p:spTree>
    <p:extLst>
      <p:ext uri="{BB962C8B-B14F-4D97-AF65-F5344CB8AC3E}">
        <p14:creationId xmlns:p14="http://schemas.microsoft.com/office/powerpoint/2010/main" val="228809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9B831D-46A0-43A1-B1A4-66885D9C186E}" type="datetimeFigureOut">
              <a:rPr lang="en-US" smtClean="0"/>
              <a:t>11/2/2021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B05EEA10-5051-406E-B9AF-B1571F239483}"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2043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99945-0A15-4715-AB6C-F5E56CF20F70}"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2814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99945-0A15-4715-AB6C-F5E56CF20F70}"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387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11/2/2021</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11/2/2021</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11/2/2021</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99945-0A15-4715-AB6C-F5E56CF20F70}"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177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9B831D-46A0-43A1-B1A4-66885D9C186E}"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EEA10-5051-406E-B9AF-B1571F239483}"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7793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F99945-0A15-4715-AB6C-F5E56CF20F70}"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156B-59AE-415F-B24B-8756D48BB977}"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575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F99945-0A15-4715-AB6C-F5E56CF20F70}"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B156B-59AE-415F-B24B-8756D48BB977}"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088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F99945-0A15-4715-AB6C-F5E56CF20F70}"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2B156B-59AE-415F-B24B-8756D48BB977}"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841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409833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156B-59AE-415F-B24B-8756D48BB977}" type="slidenum">
              <a:rPr lang="en-US" smtClean="0"/>
              <a:pPr/>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9465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CF99945-0A15-4715-AB6C-F5E56CF20F70}" type="datetimeFigureOut">
              <a:rPr lang="en-US" smtClean="0"/>
              <a:t>11/2/2021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022B156B-59AE-415F-B24B-8756D48BB977}"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044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6">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F99945-0A15-4715-AB6C-F5E56CF20F70}" type="datetimeFigureOut">
              <a:rPr lang="en-US" smtClean="0"/>
              <a:pPr/>
              <a:t>11/2/2021</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22B156B-59AE-415F-B24B-8756D48BB977}" type="slidenum">
              <a:rPr lang="en-US" smtClean="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3175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hyperlink" Target="http://www.freestockphotos.biz/stockphoto/15915"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tm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5.tmp"/></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6.tm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1.jpg"/></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5.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6.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C7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0329" y="2237983"/>
            <a:ext cx="5532328" cy="908009"/>
          </a:xfrm>
        </p:spPr>
        <p:txBody>
          <a:bodyPr vert="horz" lIns="91440" tIns="45720" rIns="91440" bIns="45720" rtlCol="0" anchor="t">
            <a:normAutofit/>
          </a:bodyPr>
          <a:lstStyle/>
          <a:p>
            <a:r>
              <a:rPr lang="en-US" sz="4400" dirty="0"/>
              <a:t>Site Training</a:t>
            </a:r>
          </a:p>
        </p:txBody>
      </p:sp>
      <p:sp>
        <p:nvSpPr>
          <p:cNvPr id="3" name="Subtitle 2"/>
          <p:cNvSpPr>
            <a:spLocks noGrp="1"/>
          </p:cNvSpPr>
          <p:nvPr>
            <p:ph type="body" sz="half" idx="2"/>
          </p:nvPr>
        </p:nvSpPr>
        <p:spPr/>
        <p:txBody>
          <a:bodyPr vert="horz" lIns="91440" tIns="45720" rIns="91440" bIns="45720" rtlCol="0" anchor="t">
            <a:normAutofit/>
          </a:bodyPr>
          <a:lstStyle/>
          <a:p>
            <a:r>
              <a:rPr lang="en-US" sz="2400" dirty="0"/>
              <a:t>Annual Required Training</a:t>
            </a:r>
          </a:p>
          <a:p>
            <a:r>
              <a:rPr lang="en-US" sz="2400" dirty="0"/>
              <a:t>2020-2021</a:t>
            </a:r>
          </a:p>
          <a:p>
            <a:pPr indent="-228600">
              <a:buFont typeface="Arial" panose="020B0604020202020204" pitchFamily="34" charset="0"/>
              <a:buChar char="•"/>
            </a:pPr>
            <a:endParaRPr lang="en-US" dirty="0"/>
          </a:p>
          <a:p>
            <a:pPr indent="-228600">
              <a:buFont typeface="Arial" panose="020B0604020202020204" pitchFamily="34" charset="0"/>
              <a:buChar char="•"/>
            </a:pPr>
            <a:endParaRPr lang="en-US" dirty="0"/>
          </a:p>
        </p:txBody>
      </p:sp>
      <p:pic>
        <p:nvPicPr>
          <p:cNvPr id="2052" name="Picture 4" descr="Middle Earth Child Development Center active participant in the ...">
            <a:extLst>
              <a:ext uri="{FF2B5EF4-FFF2-40B4-BE49-F238E27FC236}">
                <a16:creationId xmlns:a16="http://schemas.microsoft.com/office/drawing/2014/main" id="{F533A352-3D99-46B5-B749-81542479A9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8" t="-141" r="1000" b="110"/>
          <a:stretch/>
        </p:blipFill>
        <p:spPr bwMode="auto">
          <a:xfrm>
            <a:off x="8335289" y="1502144"/>
            <a:ext cx="2515026" cy="3325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A6A42F-DCDC-4EB4-B9B5-5C771F9B38A9}"/>
              </a:ext>
            </a:extLst>
          </p:cNvPr>
          <p:cNvSpPr txBox="1"/>
          <p:nvPr/>
        </p:nvSpPr>
        <p:spPr>
          <a:xfrm>
            <a:off x="1451581" y="711659"/>
            <a:ext cx="9857122" cy="1049235"/>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en-US" sz="3200" cap="all" dirty="0">
                <a:latin typeface="+mj-lt"/>
                <a:ea typeface="+mj-ea"/>
                <a:cs typeface="+mj-cs"/>
              </a:rPr>
              <a:t>Nondiscrimination Statements and Complaints</a:t>
            </a:r>
          </a:p>
        </p:txBody>
      </p:sp>
      <p:sp>
        <p:nvSpPr>
          <p:cNvPr id="2" name="Rectangle 1"/>
          <p:cNvSpPr/>
          <p:nvPr/>
        </p:nvSpPr>
        <p:spPr>
          <a:xfrm>
            <a:off x="724605" y="2329801"/>
            <a:ext cx="6036905" cy="3218553"/>
          </a:xfrm>
          <a:prstGeom prst="rect">
            <a:avLst/>
          </a:prstGeom>
        </p:spPr>
        <p:txBody>
          <a:bodyPr vert="horz" lIns="91440" tIns="45720" rIns="91440" bIns="45720" rtlCol="0" anchor="t">
            <a:noAutofit/>
          </a:bodyPr>
          <a:lstStyle/>
          <a:p>
            <a:pPr defTabSz="914400">
              <a:lnSpc>
                <a:spcPct val="110000"/>
              </a:lnSpc>
              <a:spcAft>
                <a:spcPts val="600"/>
              </a:spcAft>
              <a:buClr>
                <a:schemeClr val="accent1"/>
              </a:buClr>
              <a:buSzPct val="100000"/>
            </a:pPr>
            <a:r>
              <a:rPr lang="en-US" sz="2200" dirty="0"/>
              <a:t>Include the nondiscrimination statement in your public release and in any program:</a:t>
            </a:r>
          </a:p>
          <a:p>
            <a:pPr defTabSz="914400">
              <a:lnSpc>
                <a:spcPct val="110000"/>
              </a:lnSpc>
              <a:spcAft>
                <a:spcPts val="600"/>
              </a:spcAft>
              <a:buClr>
                <a:schemeClr val="accent1"/>
              </a:buClr>
              <a:buSzPct val="100000"/>
            </a:pPr>
            <a:r>
              <a:rPr lang="en-US" sz="2200" b="1" dirty="0"/>
              <a:t>[ site name ] does not and shall not discriminate on the basis </a:t>
            </a:r>
            <a:r>
              <a:rPr lang="en-US" sz="2400" b="1" dirty="0"/>
              <a:t>of race, color, national origin, religion, sex, disability, age or reprisal or retaliation for prior civil rights activity, in any program or activity conducted or funded by USDA.</a:t>
            </a:r>
          </a:p>
          <a:p>
            <a:pPr defTabSz="914400">
              <a:lnSpc>
                <a:spcPct val="110000"/>
              </a:lnSpc>
              <a:spcAft>
                <a:spcPts val="600"/>
              </a:spcAft>
              <a:buClr>
                <a:schemeClr val="accent1"/>
              </a:buClr>
              <a:buSzPct val="100000"/>
            </a:pPr>
            <a:endParaRPr lang="en-US" sz="2200" b="1" dirty="0"/>
          </a:p>
        </p:txBody>
      </p:sp>
      <p:pic>
        <p:nvPicPr>
          <p:cNvPr id="4098" name="Picture 2" descr="EMPLOYMENT NON-DISCRIMINATION PLEDGE - Columbus, Ohio Pride ...">
            <a:extLst>
              <a:ext uri="{FF2B5EF4-FFF2-40B4-BE49-F238E27FC236}">
                <a16:creationId xmlns:a16="http://schemas.microsoft.com/office/drawing/2014/main" id="{F4826F81-0FEA-43FA-841C-4A2C91D486D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61510" y="2302904"/>
            <a:ext cx="4960442" cy="270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3" name="Picture 8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5" name="Straight Connector 8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084" name="Picture 12" descr=" ">
            <a:extLst>
              <a:ext uri="{FF2B5EF4-FFF2-40B4-BE49-F238E27FC236}">
                <a16:creationId xmlns:a16="http://schemas.microsoft.com/office/drawing/2014/main" id="{DDC299A0-49A5-4311-90FE-BFD261DFC3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193" t="9091" r="7527"/>
          <a:stretch/>
        </p:blipFill>
        <p:spPr bwMode="auto">
          <a:xfrm rot="5400000">
            <a:off x="2666849" y="-2666847"/>
            <a:ext cx="6858000" cy="12191695"/>
          </a:xfrm>
          <a:prstGeom prst="rect">
            <a:avLst/>
          </a:prstGeom>
          <a:noFill/>
          <a:extLst>
            <a:ext uri="{909E8E84-426E-40DD-AFC4-6F175D3DCCD1}">
              <a14:hiddenFill xmlns:a14="http://schemas.microsoft.com/office/drawing/2010/main">
                <a:solidFill>
                  <a:srgbClr val="FFFFFF"/>
                </a:solidFill>
              </a14:hiddenFill>
            </a:ext>
          </a:extLst>
        </p:spPr>
      </p:pic>
      <p:sp>
        <p:nvSpPr>
          <p:cNvPr id="89" name="Rectangle 88">
            <a:extLst>
              <a:ext uri="{FF2B5EF4-FFF2-40B4-BE49-F238E27FC236}">
                <a16:creationId xmlns:a16="http://schemas.microsoft.com/office/drawing/2014/main" id="{A4092ECB-D375-4A85-AD6E-85644D2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 y="3064931"/>
            <a:ext cx="8293042"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00526" y="3236470"/>
            <a:ext cx="6829044" cy="1252601"/>
          </a:xfrm>
        </p:spPr>
        <p:txBody>
          <a:bodyPr vert="horz" lIns="91440" tIns="45720" rIns="91440" bIns="0" rtlCol="0" anchor="b">
            <a:normAutofit/>
          </a:bodyPr>
          <a:lstStyle/>
          <a:p>
            <a:pPr algn="r"/>
            <a:r>
              <a:rPr lang="en-US" sz="4400">
                <a:solidFill>
                  <a:srgbClr val="FFFFFE"/>
                </a:solidFill>
              </a:rPr>
              <a:t>Food Safety</a:t>
            </a:r>
          </a:p>
        </p:txBody>
      </p:sp>
      <p:cxnSp>
        <p:nvCxnSpPr>
          <p:cNvPr id="91" name="Straight Connector 90">
            <a:extLst>
              <a:ext uri="{FF2B5EF4-FFF2-40B4-BE49-F238E27FC236}">
                <a16:creationId xmlns:a16="http://schemas.microsoft.com/office/drawing/2014/main" id="{B6C1711D-6DAC-4FE1-B7B6-AC8A81B84C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0525" y="4666480"/>
            <a:ext cx="6829043" cy="0"/>
          </a:xfrm>
          <a:prstGeom prst="line">
            <a:avLst/>
          </a:prstGeom>
          <a:ln w="31750">
            <a:solidFill>
              <a:srgbClr val="F6A523"/>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71C480-574F-4B1C-A141-839C5DCF9415}"/>
              </a:ext>
            </a:extLst>
          </p:cNvPr>
          <p:cNvSpPr txBox="1"/>
          <p:nvPr/>
        </p:nvSpPr>
        <p:spPr>
          <a:xfrm>
            <a:off x="3788691" y="925760"/>
            <a:ext cx="4937932" cy="552144"/>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200" cap="all" dirty="0">
                <a:latin typeface="+mj-lt"/>
                <a:ea typeface="+mj-ea"/>
                <a:cs typeface="+mj-cs"/>
              </a:rPr>
              <a:t>Food Safety Overview </a:t>
            </a:r>
          </a:p>
        </p:txBody>
      </p:sp>
      <p:sp>
        <p:nvSpPr>
          <p:cNvPr id="2" name="Rectangle 1"/>
          <p:cNvSpPr/>
          <p:nvPr/>
        </p:nvSpPr>
        <p:spPr>
          <a:xfrm>
            <a:off x="598312" y="2425410"/>
            <a:ext cx="7530444" cy="3506830"/>
          </a:xfrm>
          <a:prstGeom prst="rect">
            <a:avLst/>
          </a:prstGeom>
        </p:spPr>
        <p:txBody>
          <a:bodyPr vert="horz" lIns="91440" tIns="45720" rIns="91440" bIns="45720" rtlCol="0" anchor="t">
            <a:noAutofit/>
          </a:bodyPr>
          <a:lstStyle/>
          <a:p>
            <a:pPr defTabSz="914400">
              <a:lnSpc>
                <a:spcPct val="120000"/>
              </a:lnSpc>
              <a:spcAft>
                <a:spcPts val="600"/>
              </a:spcAft>
              <a:buClr>
                <a:schemeClr val="accent1"/>
              </a:buClr>
              <a:buSzPct val="100000"/>
            </a:pPr>
            <a:r>
              <a:rPr lang="en-US" sz="2400" dirty="0"/>
              <a:t>The following three sections promote key food safety practices essential to a successful site:</a:t>
            </a:r>
          </a:p>
          <a:p>
            <a:pPr marL="342900" indent="-228600" defTabSz="914400">
              <a:lnSpc>
                <a:spcPct val="120000"/>
              </a:lnSpc>
              <a:spcAft>
                <a:spcPts val="600"/>
              </a:spcAft>
              <a:buClr>
                <a:schemeClr val="accent1"/>
              </a:buClr>
              <a:buSzPct val="100000"/>
              <a:buFont typeface="Arial" panose="020B0604020202020204" pitchFamily="34" charset="0"/>
              <a:buChar char="•"/>
            </a:pPr>
            <a:r>
              <a:rPr lang="en-US" sz="2400" dirty="0"/>
              <a:t> Practicing good personal hygiene.</a:t>
            </a:r>
          </a:p>
          <a:p>
            <a:pPr marL="342900" indent="-228600" defTabSz="914400">
              <a:lnSpc>
                <a:spcPct val="120000"/>
              </a:lnSpc>
              <a:spcAft>
                <a:spcPts val="600"/>
              </a:spcAft>
              <a:buClr>
                <a:schemeClr val="accent1"/>
              </a:buClr>
              <a:buSzPct val="100000"/>
              <a:buFont typeface="Arial" panose="020B0604020202020204" pitchFamily="34" charset="0"/>
              <a:buChar char="•"/>
            </a:pPr>
            <a:r>
              <a:rPr lang="en-US" sz="2400" dirty="0"/>
              <a:t>Checking and documenting food safety temperatures.</a:t>
            </a:r>
          </a:p>
          <a:p>
            <a:pPr marL="800100" lvl="1" indent="-228600" defTabSz="914400">
              <a:lnSpc>
                <a:spcPct val="120000"/>
              </a:lnSpc>
              <a:spcAft>
                <a:spcPts val="600"/>
              </a:spcAft>
              <a:buClr>
                <a:schemeClr val="accent1"/>
              </a:buClr>
              <a:buSzPct val="100000"/>
              <a:buFont typeface="Arial" panose="020B0604020202020204" pitchFamily="34" charset="0"/>
              <a:buChar char="•"/>
            </a:pPr>
            <a:r>
              <a:rPr lang="en-US" sz="2400" dirty="0"/>
              <a:t>Store food in 50-70 degrees Fahrenheit </a:t>
            </a:r>
          </a:p>
          <a:p>
            <a:pPr marL="342900" indent="-228600" defTabSz="914400">
              <a:lnSpc>
                <a:spcPct val="120000"/>
              </a:lnSpc>
              <a:spcAft>
                <a:spcPts val="600"/>
              </a:spcAft>
              <a:buClr>
                <a:schemeClr val="accent1"/>
              </a:buClr>
              <a:buSzPct val="100000"/>
              <a:buFont typeface="Arial" panose="020B0604020202020204" pitchFamily="34" charset="0"/>
              <a:buChar char="•"/>
            </a:pPr>
            <a:r>
              <a:rPr lang="en-US" sz="2400" dirty="0"/>
              <a:t>Proper cleaning and sanitizing.</a:t>
            </a:r>
          </a:p>
          <a:p>
            <a:pPr marL="114300" defTabSz="914400">
              <a:lnSpc>
                <a:spcPct val="120000"/>
              </a:lnSpc>
              <a:spcAft>
                <a:spcPts val="600"/>
              </a:spcAft>
              <a:buClr>
                <a:schemeClr val="accent1"/>
              </a:buClr>
              <a:buSzPct val="100000"/>
            </a:pPr>
            <a:endParaRPr lang="en-US" sz="2400" dirty="0"/>
          </a:p>
        </p:txBody>
      </p:sp>
      <p:pic>
        <p:nvPicPr>
          <p:cNvPr id="5" name="Picture 4" descr="FSAI cracks down on illegal food operations - New Food Magazine">
            <a:extLst>
              <a:ext uri="{FF2B5EF4-FFF2-40B4-BE49-F238E27FC236}">
                <a16:creationId xmlns:a16="http://schemas.microsoft.com/office/drawing/2014/main" id="{E970FD4D-E186-45EA-BB57-BD32B005A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8820" y="2169953"/>
            <a:ext cx="3614868" cy="3614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65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5" name="Rectangle 74">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p:cNvSpPr>
            <a:spLocks noGrp="1"/>
          </p:cNvSpPr>
          <p:nvPr>
            <p:ph idx="1"/>
          </p:nvPr>
        </p:nvSpPr>
        <p:spPr>
          <a:xfrm>
            <a:off x="898660" y="2018413"/>
            <a:ext cx="4960442" cy="3880569"/>
          </a:xfrm>
        </p:spPr>
        <p:txBody>
          <a:bodyPr>
            <a:noAutofit/>
          </a:bodyPr>
          <a:lstStyle/>
          <a:p>
            <a:pPr marL="0" indent="0">
              <a:lnSpc>
                <a:spcPct val="110000"/>
              </a:lnSpc>
              <a:buNone/>
            </a:pPr>
            <a:r>
              <a:rPr lang="en-US" sz="2400" dirty="0"/>
              <a:t>Personal hygiene is especially important for keeping food safe. This includes restricting or excluding ill staff from preparing or handling food, using effective handwashing procedures, and eliminating bare hand contact with ready-to-eat foods. </a:t>
            </a:r>
          </a:p>
        </p:txBody>
      </p:sp>
      <p:pic>
        <p:nvPicPr>
          <p:cNvPr id="77" name="Picture 76">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9" name="Straight Connector 78">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CD34AC0-099B-410A-8C12-C4BFCBE6E9DC}"/>
              </a:ext>
            </a:extLst>
          </p:cNvPr>
          <p:cNvSpPr txBox="1"/>
          <p:nvPr/>
        </p:nvSpPr>
        <p:spPr>
          <a:xfrm>
            <a:off x="1451581" y="1286146"/>
            <a:ext cx="4172212" cy="584775"/>
          </a:xfrm>
          <a:prstGeom prst="rect">
            <a:avLst/>
          </a:prstGeom>
          <a:noFill/>
        </p:spPr>
        <p:txBody>
          <a:bodyPr wrap="square" rtlCol="0">
            <a:spAutoFit/>
          </a:bodyPr>
          <a:lstStyle/>
          <a:p>
            <a:pPr algn="ctr"/>
            <a:r>
              <a:rPr lang="en-US" sz="3200" dirty="0">
                <a:latin typeface="+mj-lt"/>
              </a:rPr>
              <a:t>Personal Hygiene</a:t>
            </a:r>
          </a:p>
        </p:txBody>
      </p:sp>
      <p:pic>
        <p:nvPicPr>
          <p:cNvPr id="2052" name="Picture 4" descr="Food Safety: Personal Hygiene">
            <a:extLst>
              <a:ext uri="{FF2B5EF4-FFF2-40B4-BE49-F238E27FC236}">
                <a16:creationId xmlns:a16="http://schemas.microsoft.com/office/drawing/2014/main" id="{685979AB-8361-4485-BD38-ABBD88206C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2898" y="2189657"/>
            <a:ext cx="5071315" cy="2852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50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580" y="804520"/>
            <a:ext cx="4176511" cy="1049235"/>
          </a:xfrm>
        </p:spPr>
        <p:txBody>
          <a:bodyPr vert="horz" lIns="91440" tIns="45720" rIns="91440" bIns="45720" rtlCol="0" anchor="t">
            <a:normAutofit/>
          </a:bodyPr>
          <a:lstStyle/>
          <a:p>
            <a:r>
              <a:rPr lang="en-US" dirty="0"/>
              <a:t> </a:t>
            </a:r>
          </a:p>
        </p:txBody>
      </p:sp>
      <p:sp>
        <p:nvSpPr>
          <p:cNvPr id="23" name="Rectangle 22">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p:cNvSpPr>
            <a:spLocks noGrp="1"/>
          </p:cNvSpPr>
          <p:nvPr>
            <p:ph sz="half" idx="1"/>
          </p:nvPr>
        </p:nvSpPr>
        <p:spPr>
          <a:xfrm>
            <a:off x="1455879" y="1957919"/>
            <a:ext cx="4172212" cy="3961421"/>
          </a:xfrm>
        </p:spPr>
        <p:txBody>
          <a:bodyPr vert="horz" lIns="91440" tIns="45720" rIns="91440" bIns="45720" rtlCol="0" anchor="t">
            <a:normAutofit fontScale="92500" lnSpcReduction="10000"/>
          </a:bodyPr>
          <a:lstStyle/>
          <a:p>
            <a:pPr marL="0">
              <a:lnSpc>
                <a:spcPct val="110000"/>
              </a:lnSpc>
            </a:pPr>
            <a:endParaRPr lang="en-US" sz="1700" dirty="0"/>
          </a:p>
          <a:p>
            <a:pPr>
              <a:lnSpc>
                <a:spcPct val="110000"/>
              </a:lnSpc>
            </a:pPr>
            <a:r>
              <a:rPr lang="en-US" sz="2600" dirty="0"/>
              <a:t>Wear close-toed shoes</a:t>
            </a:r>
          </a:p>
          <a:p>
            <a:pPr>
              <a:lnSpc>
                <a:spcPct val="110000"/>
              </a:lnSpc>
            </a:pPr>
            <a:r>
              <a:rPr lang="en-US" sz="2600" dirty="0"/>
              <a:t>Restrain your hair</a:t>
            </a:r>
          </a:p>
          <a:p>
            <a:pPr>
              <a:lnSpc>
                <a:spcPct val="110000"/>
              </a:lnSpc>
            </a:pPr>
            <a:r>
              <a:rPr lang="en-US" sz="2600" dirty="0"/>
              <a:t>Trim nails </a:t>
            </a:r>
          </a:p>
          <a:p>
            <a:pPr>
              <a:lnSpc>
                <a:spcPct val="110000"/>
              </a:lnSpc>
            </a:pPr>
            <a:r>
              <a:rPr lang="en-US" sz="2600" dirty="0"/>
              <a:t>Wear a cloth or disposable face</a:t>
            </a:r>
            <a:r>
              <a:rPr lang="en-US" sz="2600" b="1" dirty="0"/>
              <a:t> </a:t>
            </a:r>
            <a:r>
              <a:rPr lang="en-US" sz="2600" dirty="0"/>
              <a:t>mask</a:t>
            </a:r>
          </a:p>
          <a:p>
            <a:pPr>
              <a:lnSpc>
                <a:spcPct val="110000"/>
              </a:lnSpc>
            </a:pPr>
            <a:r>
              <a:rPr lang="en-US" sz="2600" dirty="0"/>
              <a:t>Follow any guidance from the local health authority regarding proper attire.</a:t>
            </a:r>
          </a:p>
        </p:txBody>
      </p:sp>
      <p:pic>
        <p:nvPicPr>
          <p:cNvPr id="25" name="Picture 24">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A01BC17-9777-4893-BFDC-D51BCDFF577E}"/>
              </a:ext>
            </a:extLst>
          </p:cNvPr>
          <p:cNvSpPr txBox="1"/>
          <p:nvPr/>
        </p:nvSpPr>
        <p:spPr>
          <a:xfrm>
            <a:off x="725948" y="1200757"/>
            <a:ext cx="5623478" cy="584775"/>
          </a:xfrm>
          <a:prstGeom prst="rect">
            <a:avLst/>
          </a:prstGeom>
          <a:noFill/>
        </p:spPr>
        <p:txBody>
          <a:bodyPr wrap="square" rtlCol="0">
            <a:spAutoFit/>
          </a:bodyPr>
          <a:lstStyle/>
          <a:p>
            <a:pPr algn="ctr">
              <a:spcAft>
                <a:spcPts val="600"/>
              </a:spcAft>
            </a:pPr>
            <a:r>
              <a:rPr lang="en-US" sz="3200" dirty="0">
                <a:solidFill>
                  <a:schemeClr val="tx1">
                    <a:lumMod val="50000"/>
                  </a:schemeClr>
                </a:solidFill>
                <a:latin typeface="+mj-lt"/>
              </a:rPr>
              <a:t>Personal Hygiene Tips</a:t>
            </a:r>
          </a:p>
        </p:txBody>
      </p:sp>
      <p:pic>
        <p:nvPicPr>
          <p:cNvPr id="8" name="Picture 7" descr="A close up of text on a black background&#10;&#10;Description automatically generated">
            <a:extLst>
              <a:ext uri="{FF2B5EF4-FFF2-40B4-BE49-F238E27FC236}">
                <a16:creationId xmlns:a16="http://schemas.microsoft.com/office/drawing/2014/main" id="{45272CAA-5547-4727-9276-022FB53D5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3294" y="919497"/>
            <a:ext cx="4007760" cy="5019006"/>
          </a:xfrm>
          <a:prstGeom prst="rect">
            <a:avLst/>
          </a:prstGeom>
        </p:spPr>
      </p:pic>
    </p:spTree>
    <p:extLst>
      <p:ext uri="{BB962C8B-B14F-4D97-AF65-F5344CB8AC3E}">
        <p14:creationId xmlns:p14="http://schemas.microsoft.com/office/powerpoint/2010/main" val="40057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1149" y="1053963"/>
            <a:ext cx="4289213" cy="880843"/>
          </a:xfrm>
        </p:spPr>
        <p:txBody>
          <a:bodyPr anchor="b">
            <a:noAutofit/>
          </a:bodyPr>
          <a:lstStyle/>
          <a:p>
            <a:pPr algn="ctr"/>
            <a:r>
              <a:rPr lang="en-US" dirty="0"/>
              <a:t>Employee Health</a:t>
            </a:r>
            <a:br>
              <a:rPr lang="en-US" dirty="0"/>
            </a:br>
            <a:endParaRPr lang="en-US" dirty="0"/>
          </a:p>
        </p:txBody>
      </p:sp>
      <p:sp>
        <p:nvSpPr>
          <p:cNvPr id="3" name="Content Placeholder 2"/>
          <p:cNvSpPr>
            <a:spLocks noGrp="1"/>
          </p:cNvSpPr>
          <p:nvPr>
            <p:ph sz="half" idx="1"/>
          </p:nvPr>
        </p:nvSpPr>
        <p:spPr>
          <a:xfrm>
            <a:off x="765608" y="2086676"/>
            <a:ext cx="6297344" cy="3567890"/>
          </a:xfrm>
        </p:spPr>
        <p:txBody>
          <a:bodyPr>
            <a:noAutofit/>
          </a:bodyPr>
          <a:lstStyle/>
          <a:p>
            <a:pPr marL="0" indent="0">
              <a:lnSpc>
                <a:spcPct val="90000"/>
              </a:lnSpc>
              <a:buNone/>
            </a:pPr>
            <a:r>
              <a:rPr lang="en-US" sz="2400" dirty="0"/>
              <a:t>Report these illness symptoms:</a:t>
            </a:r>
          </a:p>
          <a:p>
            <a:pPr>
              <a:lnSpc>
                <a:spcPct val="90000"/>
              </a:lnSpc>
            </a:pPr>
            <a:r>
              <a:rPr lang="en-US" sz="2400" dirty="0"/>
              <a:t>Vomiting</a:t>
            </a:r>
          </a:p>
          <a:p>
            <a:pPr>
              <a:lnSpc>
                <a:spcPct val="90000"/>
              </a:lnSpc>
            </a:pPr>
            <a:r>
              <a:rPr lang="en-US" sz="2400" dirty="0"/>
              <a:t>Diarrhea</a:t>
            </a:r>
          </a:p>
          <a:p>
            <a:pPr>
              <a:lnSpc>
                <a:spcPct val="90000"/>
              </a:lnSpc>
            </a:pPr>
            <a:r>
              <a:rPr lang="en-US" sz="2400" dirty="0"/>
              <a:t>Sore throat with fever</a:t>
            </a:r>
          </a:p>
          <a:p>
            <a:pPr>
              <a:lnSpc>
                <a:spcPct val="90000"/>
              </a:lnSpc>
            </a:pPr>
            <a:r>
              <a:rPr lang="en-US" sz="2400" dirty="0"/>
              <a:t>Jaundice (yellowing of the skin and eyes)</a:t>
            </a:r>
          </a:p>
          <a:p>
            <a:pPr>
              <a:lnSpc>
                <a:spcPct val="90000"/>
              </a:lnSpc>
            </a:pPr>
            <a:r>
              <a:rPr lang="en-US" sz="2400" dirty="0"/>
              <a:t>Open cuts, sores, or wounds</a:t>
            </a:r>
          </a:p>
          <a:p>
            <a:pPr>
              <a:lnSpc>
                <a:spcPct val="90000"/>
              </a:lnSpc>
            </a:pPr>
            <a:r>
              <a:rPr lang="en-US" sz="2400" dirty="0"/>
              <a:t>Foodborne illness diagnosed by doctor</a:t>
            </a:r>
          </a:p>
          <a:p>
            <a:pPr>
              <a:lnSpc>
                <a:spcPct val="90000"/>
              </a:lnSpc>
            </a:pPr>
            <a:r>
              <a:rPr lang="en-US" sz="2400" dirty="0"/>
              <a:t>COVID-19 symptoms </a:t>
            </a:r>
          </a:p>
        </p:txBody>
      </p:sp>
      <p:pic>
        <p:nvPicPr>
          <p:cNvPr id="5122" name="Picture 2" descr="Defining Healthcare Problems - Houston Healthcare Initiative">
            <a:extLst>
              <a:ext uri="{FF2B5EF4-FFF2-40B4-BE49-F238E27FC236}">
                <a16:creationId xmlns:a16="http://schemas.microsoft.com/office/drawing/2014/main" id="{D72A3E9C-88D9-4832-A3F8-882A260A3C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17" r="4964"/>
          <a:stretch/>
        </p:blipFill>
        <p:spPr bwMode="auto">
          <a:xfrm>
            <a:off x="7290031" y="2318496"/>
            <a:ext cx="3875715" cy="3045119"/>
          </a:xfrm>
          <a:prstGeom prst="rect">
            <a:avLst/>
          </a:prstGeom>
          <a:solidFill>
            <a:srgbClr val="FFFFFF"/>
          </a:solidFill>
        </p:spPr>
      </p:pic>
    </p:spTree>
    <p:extLst>
      <p:ext uri="{BB962C8B-B14F-4D97-AF65-F5344CB8AC3E}">
        <p14:creationId xmlns:p14="http://schemas.microsoft.com/office/powerpoint/2010/main" val="194837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8624" y="1010083"/>
            <a:ext cx="4134751" cy="504204"/>
          </a:xfrm>
        </p:spPr>
        <p:txBody>
          <a:bodyPr>
            <a:noAutofit/>
          </a:bodyPr>
          <a:lstStyle/>
          <a:p>
            <a:pPr algn="ctr"/>
            <a:r>
              <a:rPr lang="en-US" dirty="0"/>
              <a:t>Handwashing</a:t>
            </a:r>
          </a:p>
        </p:txBody>
      </p:sp>
      <p:sp>
        <p:nvSpPr>
          <p:cNvPr id="3" name="Content Placeholder 2"/>
          <p:cNvSpPr>
            <a:spLocks noGrp="1"/>
          </p:cNvSpPr>
          <p:nvPr>
            <p:ph idx="1"/>
          </p:nvPr>
        </p:nvSpPr>
        <p:spPr>
          <a:xfrm>
            <a:off x="480767" y="2162624"/>
            <a:ext cx="7682608" cy="3376328"/>
          </a:xfrm>
        </p:spPr>
        <p:txBody>
          <a:bodyPr>
            <a:normAutofit fontScale="55000" lnSpcReduction="20000"/>
          </a:bodyPr>
          <a:lstStyle/>
          <a:p>
            <a:pPr marL="0" indent="0">
              <a:buNone/>
            </a:pPr>
            <a:r>
              <a:rPr lang="en-US" sz="3600" dirty="0"/>
              <a:t>Follow these steps for proper handwashing:</a:t>
            </a:r>
          </a:p>
          <a:p>
            <a:r>
              <a:rPr lang="en-US" sz="3600" dirty="0"/>
              <a:t>Wet hands with water and soap.</a:t>
            </a:r>
          </a:p>
          <a:p>
            <a:r>
              <a:rPr lang="en-US" sz="3600" dirty="0"/>
              <a:t>Lather hands with soap up to elbows and scrub for 10-15 seconds.</a:t>
            </a:r>
          </a:p>
          <a:p>
            <a:r>
              <a:rPr lang="en-US" sz="3600" dirty="0"/>
              <a:t>Wash backs of hands, wrists, between fingers, and under fingernails.</a:t>
            </a:r>
          </a:p>
          <a:p>
            <a:r>
              <a:rPr lang="en-US" sz="3600" dirty="0"/>
              <a:t>Rinse hands under running water.</a:t>
            </a:r>
          </a:p>
          <a:p>
            <a:r>
              <a:rPr lang="en-US" sz="3600" dirty="0"/>
              <a:t>Dry hands with paper towel(s) or air dryer.</a:t>
            </a:r>
          </a:p>
          <a:p>
            <a:r>
              <a:rPr lang="en-US" sz="3600" dirty="0"/>
              <a:t>Turn off water with paper towel(s). If applicable, open the door with the paper towel, and then discard it into trashcan.</a:t>
            </a:r>
          </a:p>
          <a:p>
            <a:endParaRPr lang="en-US" dirty="0"/>
          </a:p>
        </p:txBody>
      </p:sp>
      <p:pic>
        <p:nvPicPr>
          <p:cNvPr id="6146" name="Picture 2" descr="5 ways to teach #handwashing at home | Hand washing poster, Hand ...">
            <a:extLst>
              <a:ext uri="{FF2B5EF4-FFF2-40B4-BE49-F238E27FC236}">
                <a16:creationId xmlns:a16="http://schemas.microsoft.com/office/drawing/2014/main" id="{BF4F4251-509B-4F99-A874-76C6C81D6C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2881" y="2004969"/>
            <a:ext cx="3105385" cy="401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64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8" y="1080351"/>
            <a:ext cx="10058402" cy="587229"/>
          </a:xfrm>
        </p:spPr>
        <p:txBody>
          <a:bodyPr/>
          <a:lstStyle/>
          <a:p>
            <a:pPr algn="ctr"/>
            <a:r>
              <a:rPr lang="en-US" dirty="0"/>
              <a:t>Proper Glove Use</a:t>
            </a:r>
          </a:p>
        </p:txBody>
      </p:sp>
      <p:sp>
        <p:nvSpPr>
          <p:cNvPr id="3" name="Content Placeholder 2"/>
          <p:cNvSpPr>
            <a:spLocks noGrp="1"/>
          </p:cNvSpPr>
          <p:nvPr>
            <p:ph idx="1"/>
          </p:nvPr>
        </p:nvSpPr>
        <p:spPr>
          <a:xfrm>
            <a:off x="735434" y="1945547"/>
            <a:ext cx="10721130" cy="4329418"/>
          </a:xfrm>
        </p:spPr>
        <p:txBody>
          <a:bodyPr>
            <a:normAutofit/>
          </a:bodyPr>
          <a:lstStyle/>
          <a:p>
            <a:r>
              <a:rPr lang="en-US" dirty="0"/>
              <a:t>Always wash hands before putting on gloves.</a:t>
            </a:r>
          </a:p>
          <a:p>
            <a:r>
              <a:rPr lang="en-US" dirty="0"/>
              <a:t>Wear gloves when handling ready-to-eat foods.</a:t>
            </a:r>
          </a:p>
          <a:p>
            <a:pPr marL="564642" lvl="1" indent="-171450"/>
            <a:r>
              <a:rPr lang="en-US" sz="1500" dirty="0"/>
              <a:t>Ready-to-eat foods are foods that can be eaten without further rinsing or cooking, such as fresh fruits and vegetables, sandwiches, and cheese.</a:t>
            </a:r>
          </a:p>
          <a:p>
            <a:r>
              <a:rPr lang="en-US" dirty="0"/>
              <a:t>Never re-use or wash gloves.</a:t>
            </a:r>
          </a:p>
          <a:p>
            <a:r>
              <a:rPr lang="en-US" dirty="0"/>
              <a:t>Dispose of soiled gloves.</a:t>
            </a:r>
          </a:p>
          <a:p>
            <a:r>
              <a:rPr lang="en-US" dirty="0"/>
              <a:t>Change gloves after sneezing, coughing, or touching face, hair, or other parts of the body.</a:t>
            </a:r>
          </a:p>
          <a:p>
            <a:r>
              <a:rPr lang="en-US" dirty="0"/>
              <a:t>Change gloves if touching something other than food, such as a cell phone, door handle, trashcan, cash register, or money.</a:t>
            </a:r>
          </a:p>
        </p:txBody>
      </p:sp>
    </p:spTree>
    <p:extLst>
      <p:ext uri="{BB962C8B-B14F-4D97-AF65-F5344CB8AC3E}">
        <p14:creationId xmlns:p14="http://schemas.microsoft.com/office/powerpoint/2010/main" val="344307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535070"/>
            <a:ext cx="10058402" cy="1207911"/>
          </a:xfrm>
        </p:spPr>
        <p:txBody>
          <a:bodyPr>
            <a:normAutofit fontScale="90000"/>
          </a:bodyPr>
          <a:lstStyle/>
          <a:p>
            <a:pPr algn="ctr"/>
            <a:r>
              <a:rPr lang="en-US" sz="3600" dirty="0"/>
              <a:t>Cleaning Tables, Work Surfaces,</a:t>
            </a:r>
            <a:br>
              <a:rPr lang="en-US" sz="3600" dirty="0"/>
            </a:br>
            <a:r>
              <a:rPr lang="en-US" sz="3600" dirty="0"/>
              <a:t>and Equipment</a:t>
            </a:r>
            <a:br>
              <a:rPr lang="en-US" dirty="0"/>
            </a:br>
            <a:br>
              <a:rPr lang="en-US" dirty="0"/>
            </a:br>
            <a:br>
              <a:rPr lang="en-US" dirty="0"/>
            </a:br>
            <a:endParaRPr lang="en-US" dirty="0"/>
          </a:p>
        </p:txBody>
      </p:sp>
      <p:sp>
        <p:nvSpPr>
          <p:cNvPr id="3" name="Content Placeholder 2"/>
          <p:cNvSpPr>
            <a:spLocks noGrp="1"/>
          </p:cNvSpPr>
          <p:nvPr>
            <p:ph idx="1"/>
          </p:nvPr>
        </p:nvSpPr>
        <p:spPr>
          <a:xfrm>
            <a:off x="129822" y="2017890"/>
            <a:ext cx="11932356" cy="4229100"/>
          </a:xfrm>
        </p:spPr>
        <p:txBody>
          <a:bodyPr>
            <a:normAutofit/>
          </a:bodyPr>
          <a:lstStyle/>
          <a:p>
            <a:pPr marL="0" indent="0">
              <a:buNone/>
            </a:pPr>
            <a:r>
              <a:rPr lang="en-US" sz="2400" dirty="0"/>
              <a:t>Be sure all food preparation occurs on a clean and sanitized surface. This reduces the risk of food becoming contaminated by microorganisms. Use a 3-step process to make sure all surfaces that encounter food are clean.</a:t>
            </a:r>
          </a:p>
          <a:p>
            <a:pPr marL="0" indent="0">
              <a:buNone/>
            </a:pPr>
            <a:r>
              <a:rPr lang="en-US" sz="2400" dirty="0"/>
              <a:t>1. Wash surface with soap and water solution to clean.</a:t>
            </a:r>
          </a:p>
          <a:p>
            <a:pPr marL="0" indent="0">
              <a:buNone/>
            </a:pPr>
            <a:r>
              <a:rPr lang="en-US" sz="2400" dirty="0"/>
              <a:t>2. Rinse surface with clean water to remove debris and soap.</a:t>
            </a:r>
          </a:p>
          <a:p>
            <a:pPr marL="0" indent="0">
              <a:buNone/>
            </a:pPr>
            <a:r>
              <a:rPr lang="en-US" sz="2400" dirty="0"/>
              <a:t>3. Sanitize surface using a sanitizing solution mixed at the concentration specified on the manufacturer’s label. Allow items to air dry.</a:t>
            </a:r>
          </a:p>
        </p:txBody>
      </p:sp>
    </p:spTree>
    <p:extLst>
      <p:ext uri="{BB962C8B-B14F-4D97-AF65-F5344CB8AC3E}">
        <p14:creationId xmlns:p14="http://schemas.microsoft.com/office/powerpoint/2010/main" val="102285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2598" y="736862"/>
            <a:ext cx="6466804" cy="813847"/>
          </a:xfrm>
        </p:spPr>
        <p:txBody>
          <a:bodyPr anchor="b">
            <a:normAutofit/>
          </a:bodyPr>
          <a:lstStyle/>
          <a:p>
            <a:pPr algn="ctr"/>
            <a:r>
              <a:rPr lang="en-US" dirty="0"/>
              <a:t>Best if used by Dates on Food</a:t>
            </a:r>
          </a:p>
        </p:txBody>
      </p:sp>
      <p:sp>
        <p:nvSpPr>
          <p:cNvPr id="3" name="Content Placeholder 2"/>
          <p:cNvSpPr>
            <a:spLocks noGrp="1"/>
          </p:cNvSpPr>
          <p:nvPr>
            <p:ph sz="half" idx="1"/>
          </p:nvPr>
        </p:nvSpPr>
        <p:spPr>
          <a:xfrm>
            <a:off x="6393408" y="2196184"/>
            <a:ext cx="5309648" cy="3760863"/>
          </a:xfrm>
        </p:spPr>
        <p:txBody>
          <a:bodyPr>
            <a:normAutofit lnSpcReduction="10000"/>
          </a:bodyPr>
          <a:lstStyle/>
          <a:p>
            <a:pPr>
              <a:lnSpc>
                <a:spcPct val="90000"/>
              </a:lnSpc>
            </a:pPr>
            <a:endParaRPr lang="en-US" sz="2400" dirty="0"/>
          </a:p>
          <a:p>
            <a:pPr>
              <a:lnSpc>
                <a:spcPct val="90000"/>
              </a:lnSpc>
            </a:pPr>
            <a:r>
              <a:rPr lang="en-US" sz="2400" dirty="0"/>
              <a:t>Best if Used by Dates </a:t>
            </a:r>
          </a:p>
          <a:p>
            <a:pPr>
              <a:lnSpc>
                <a:spcPct val="90000"/>
              </a:lnSpc>
            </a:pPr>
            <a:r>
              <a:rPr lang="en-US" sz="2400" dirty="0"/>
              <a:t>Sell-by Dates</a:t>
            </a:r>
          </a:p>
          <a:p>
            <a:pPr>
              <a:lnSpc>
                <a:spcPct val="90000"/>
              </a:lnSpc>
            </a:pPr>
            <a:r>
              <a:rPr lang="en-US" sz="2400" dirty="0"/>
              <a:t>Pack Dates</a:t>
            </a:r>
          </a:p>
          <a:p>
            <a:pPr>
              <a:lnSpc>
                <a:spcPct val="90000"/>
              </a:lnSpc>
            </a:pPr>
            <a:endParaRPr lang="en-US" sz="2400" dirty="0"/>
          </a:p>
          <a:p>
            <a:pPr marL="0" indent="0">
              <a:lnSpc>
                <a:spcPct val="90000"/>
              </a:lnSpc>
              <a:buNone/>
            </a:pPr>
            <a:endParaRPr lang="en-US" sz="2400" b="1" dirty="0"/>
          </a:p>
          <a:p>
            <a:pPr marL="0" indent="0">
              <a:lnSpc>
                <a:spcPct val="90000"/>
              </a:lnSpc>
              <a:buNone/>
            </a:pPr>
            <a:endParaRPr lang="en-US" sz="2400" b="1" dirty="0"/>
          </a:p>
          <a:p>
            <a:pPr marL="0" indent="0">
              <a:lnSpc>
                <a:spcPct val="90000"/>
              </a:lnSpc>
              <a:buNone/>
            </a:pPr>
            <a:endParaRPr lang="en-US" sz="2400" b="1" dirty="0"/>
          </a:p>
          <a:p>
            <a:pPr marL="0" indent="0">
              <a:lnSpc>
                <a:spcPct val="90000"/>
              </a:lnSpc>
              <a:buNone/>
            </a:pPr>
            <a:r>
              <a:rPr lang="en-US" sz="2400" b="1" dirty="0"/>
              <a:t>Fd-107 Policy Memo   June 9, 2010</a:t>
            </a:r>
          </a:p>
          <a:p>
            <a:pPr>
              <a:lnSpc>
                <a:spcPct val="90000"/>
              </a:lnSpc>
            </a:pPr>
            <a:endParaRPr lang="en-US" sz="2400" dirty="0"/>
          </a:p>
        </p:txBody>
      </p:sp>
      <p:pic>
        <p:nvPicPr>
          <p:cNvPr id="7170" name="Picture 2" descr="If in doubt, throw it out. - Healthier. Happier.">
            <a:extLst>
              <a:ext uri="{FF2B5EF4-FFF2-40B4-BE49-F238E27FC236}">
                <a16:creationId xmlns:a16="http://schemas.microsoft.com/office/drawing/2014/main" id="{8AAC4FCD-EF2E-49A3-A859-0B15BF29C19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8944" y="2196185"/>
            <a:ext cx="5530857" cy="3111106"/>
          </a:xfrm>
          <a:prstGeom prst="rect">
            <a:avLst/>
          </a:prstGeom>
          <a:solidFill>
            <a:srgbClr val="FFFFFF"/>
          </a:solidFill>
        </p:spPr>
      </p:pic>
    </p:spTree>
    <p:extLst>
      <p:ext uri="{BB962C8B-B14F-4D97-AF65-F5344CB8AC3E}">
        <p14:creationId xmlns:p14="http://schemas.microsoft.com/office/powerpoint/2010/main" val="113318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3" name="Picture 7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5" name="Straight Connector 7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026" name="Picture 2" descr="12 Heart-Healthy Foods to Work into Your Diet – Health Essentials ...">
            <a:extLst>
              <a:ext uri="{FF2B5EF4-FFF2-40B4-BE49-F238E27FC236}">
                <a16:creationId xmlns:a16="http://schemas.microsoft.com/office/drawing/2014/main" id="{BBF1C48F-F264-494B-B9E1-35B744981B6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093" t="9091"/>
          <a:stretch/>
        </p:blipFill>
        <p:spPr bwMode="auto">
          <a:xfrm>
            <a:off x="305" y="10"/>
            <a:ext cx="12191695" cy="6857990"/>
          </a:xfrm>
          <a:prstGeom prst="rect">
            <a:avLst/>
          </a:prstGeom>
          <a:solidFill>
            <a:srgbClr val="FFFFFF"/>
          </a:solidFill>
        </p:spPr>
      </p:pic>
      <p:sp>
        <p:nvSpPr>
          <p:cNvPr id="79" name="Rectangle 78">
            <a:extLst>
              <a:ext uri="{FF2B5EF4-FFF2-40B4-BE49-F238E27FC236}">
                <a16:creationId xmlns:a16="http://schemas.microsoft.com/office/drawing/2014/main" id="{368B8211-0B9F-4516-8771-3316E00DB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4063421" y="804520"/>
            <a:ext cx="6815731" cy="1049235"/>
          </a:xfrm>
        </p:spPr>
        <p:txBody>
          <a:bodyPr vert="horz" lIns="91440" tIns="45720" rIns="91440" bIns="45720" rtlCol="0" anchor="t">
            <a:normAutofit/>
          </a:bodyPr>
          <a:lstStyle/>
          <a:p>
            <a:r>
              <a:rPr lang="en-US">
                <a:solidFill>
                  <a:srgbClr val="FFFFFE"/>
                </a:solidFill>
              </a:rPr>
              <a:t>Introduction</a:t>
            </a:r>
          </a:p>
        </p:txBody>
      </p:sp>
      <p:cxnSp>
        <p:nvCxnSpPr>
          <p:cNvPr id="81" name="Straight Connector 80">
            <a:extLst>
              <a:ext uri="{FF2B5EF4-FFF2-40B4-BE49-F238E27FC236}">
                <a16:creationId xmlns:a16="http://schemas.microsoft.com/office/drawing/2014/main" id="{B7582E73-8B46-4A0E-944E-58357C8088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789" y="1847088"/>
            <a:ext cx="6813363" cy="0"/>
          </a:xfrm>
          <a:prstGeom prst="line">
            <a:avLst/>
          </a:prstGeom>
          <a:ln w="31750">
            <a:solidFill>
              <a:srgbClr val="D4D850"/>
            </a:solidFill>
          </a:ln>
        </p:spPr>
        <p:style>
          <a:lnRef idx="3">
            <a:schemeClr val="accent1"/>
          </a:lnRef>
          <a:fillRef idx="0">
            <a:schemeClr val="accent1"/>
          </a:fillRef>
          <a:effectRef idx="2">
            <a:schemeClr val="accent1"/>
          </a:effectRef>
          <a:fontRef idx="minor">
            <a:schemeClr val="tx1"/>
          </a:fontRef>
        </p:style>
      </p:cxnSp>
      <p:sp>
        <p:nvSpPr>
          <p:cNvPr id="14" name="Content Placeholder 13"/>
          <p:cNvSpPr>
            <a:spLocks noGrp="1"/>
          </p:cNvSpPr>
          <p:nvPr>
            <p:ph sz="half" idx="1"/>
          </p:nvPr>
        </p:nvSpPr>
        <p:spPr>
          <a:xfrm>
            <a:off x="4063421" y="2015733"/>
            <a:ext cx="6815731" cy="4021267"/>
          </a:xfrm>
        </p:spPr>
        <p:txBody>
          <a:bodyPr vert="horz" lIns="91440" tIns="45720" rIns="91440" bIns="45720" rtlCol="0" anchor="t">
            <a:normAutofit/>
          </a:bodyPr>
          <a:lstStyle/>
          <a:p>
            <a:pPr>
              <a:buClr>
                <a:srgbClr val="D4D850"/>
              </a:buClr>
            </a:pPr>
            <a:r>
              <a:rPr lang="en-US" dirty="0">
                <a:solidFill>
                  <a:srgbClr val="FFFFFE"/>
                </a:solidFill>
              </a:rPr>
              <a:t>Thank you for being a participating site!</a:t>
            </a:r>
          </a:p>
          <a:p>
            <a:pPr>
              <a:buClr>
                <a:srgbClr val="D4D850"/>
              </a:buClr>
            </a:pPr>
            <a:r>
              <a:rPr lang="en-US" dirty="0">
                <a:solidFill>
                  <a:srgbClr val="FFFFFE"/>
                </a:solidFill>
              </a:rPr>
              <a:t>Please sign in on the training roster</a:t>
            </a:r>
          </a:p>
          <a:p>
            <a:pPr>
              <a:buClr>
                <a:srgbClr val="D4D850"/>
              </a:buClr>
            </a:pPr>
            <a:r>
              <a:rPr lang="en-US" dirty="0">
                <a:solidFill>
                  <a:srgbClr val="FFFFFE"/>
                </a:solidFill>
              </a:rPr>
              <a:t>Introductions </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4" y="911910"/>
            <a:ext cx="10058402" cy="695043"/>
          </a:xfrm>
        </p:spPr>
        <p:txBody>
          <a:bodyPr/>
          <a:lstStyle/>
          <a:p>
            <a:pPr algn="ctr"/>
            <a:r>
              <a:rPr lang="en-US" dirty="0"/>
              <a:t>Additional Safety Information</a:t>
            </a:r>
          </a:p>
        </p:txBody>
      </p:sp>
      <p:sp>
        <p:nvSpPr>
          <p:cNvPr id="3" name="Content Placeholder 2"/>
          <p:cNvSpPr>
            <a:spLocks noGrp="1"/>
          </p:cNvSpPr>
          <p:nvPr>
            <p:ph idx="1"/>
          </p:nvPr>
        </p:nvSpPr>
        <p:spPr>
          <a:xfrm>
            <a:off x="131059" y="1802002"/>
            <a:ext cx="11926712" cy="4229100"/>
          </a:xfrm>
        </p:spPr>
        <p:txBody>
          <a:bodyPr>
            <a:noAutofit/>
          </a:bodyPr>
          <a:lstStyle/>
          <a:p>
            <a:r>
              <a:rPr lang="en-US" sz="1800" dirty="0"/>
              <a:t>Practice FIFO(first in first out). </a:t>
            </a:r>
          </a:p>
          <a:p>
            <a:r>
              <a:rPr lang="en-US" sz="1800" dirty="0"/>
              <a:t>Store your food 6 inches off the floor and 6 inches away from the wall. </a:t>
            </a:r>
          </a:p>
          <a:p>
            <a:r>
              <a:rPr lang="en-US" sz="1800" dirty="0"/>
              <a:t>Do not have anything, especially cleaning supplies, stored above your food. </a:t>
            </a:r>
          </a:p>
          <a:p>
            <a:r>
              <a:rPr lang="en-US" sz="1800" dirty="0"/>
              <a:t>Food should be stored in a manner to protect it from spoilage.</a:t>
            </a:r>
          </a:p>
          <a:p>
            <a:r>
              <a:rPr lang="en-US" sz="1800" dirty="0"/>
              <a:t>Store your food in a locked storage area. </a:t>
            </a:r>
          </a:p>
          <a:p>
            <a:r>
              <a:rPr lang="en-US" sz="1800" dirty="0"/>
              <a:t>If the meals show any signs of spoilage, infestation or other visible defects the food should not be distributed regardless of production dates. Please contact FBA immediately if you have spoiled or damaged food before taking any action. </a:t>
            </a:r>
          </a:p>
        </p:txBody>
      </p:sp>
    </p:spTree>
    <p:extLst>
      <p:ext uri="{BB962C8B-B14F-4D97-AF65-F5344CB8AC3E}">
        <p14:creationId xmlns:p14="http://schemas.microsoft.com/office/powerpoint/2010/main" val="267109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 name="Picture 10" descr="Faça sua capa - Capinhas Personalizadas para Celular">
            <a:extLst>
              <a:ext uri="{FF2B5EF4-FFF2-40B4-BE49-F238E27FC236}">
                <a16:creationId xmlns:a16="http://schemas.microsoft.com/office/drawing/2014/main" id="{A92972BD-5E62-415B-B8E3-E1E7E99942B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9090" b="17577"/>
          <a:stretch/>
        </p:blipFill>
        <p:spPr bwMode="auto">
          <a:xfrm rot="16200000">
            <a:off x="2666849" y="-2666847"/>
            <a:ext cx="6858000" cy="1219169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A4092ECB-D375-4A85-AD6E-85644D2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 y="3064931"/>
            <a:ext cx="8293042"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9F8D06-8C6C-49AE-9C2F-05F5FA5E8799}"/>
              </a:ext>
            </a:extLst>
          </p:cNvPr>
          <p:cNvSpPr>
            <a:spLocks noGrp="1"/>
          </p:cNvSpPr>
          <p:nvPr>
            <p:ph type="title"/>
          </p:nvPr>
        </p:nvSpPr>
        <p:spPr>
          <a:xfrm>
            <a:off x="1300526" y="3236470"/>
            <a:ext cx="6829044" cy="1252601"/>
          </a:xfrm>
        </p:spPr>
        <p:txBody>
          <a:bodyPr vert="horz" lIns="91440" tIns="45720" rIns="91440" bIns="0" rtlCol="0" anchor="b">
            <a:normAutofit fontScale="90000"/>
          </a:bodyPr>
          <a:lstStyle/>
          <a:p>
            <a:pPr algn="r"/>
            <a:r>
              <a:rPr lang="en-US" sz="4100" dirty="0">
                <a:solidFill>
                  <a:srgbClr val="FFFFFE"/>
                </a:solidFill>
              </a:rPr>
              <a:t>Meal Service Requirements and paperwork</a:t>
            </a:r>
          </a:p>
        </p:txBody>
      </p:sp>
      <p:cxnSp>
        <p:nvCxnSpPr>
          <p:cNvPr id="18" name="Straight Connector 17">
            <a:extLst>
              <a:ext uri="{FF2B5EF4-FFF2-40B4-BE49-F238E27FC236}">
                <a16:creationId xmlns:a16="http://schemas.microsoft.com/office/drawing/2014/main" id="{B6C1711D-6DAC-4FE1-B7B6-AC8A81B84C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0525" y="4666480"/>
            <a:ext cx="6829043" cy="0"/>
          </a:xfrm>
          <a:prstGeom prst="line">
            <a:avLst/>
          </a:prstGeom>
          <a:ln w="31750">
            <a:solidFill>
              <a:srgbClr val="EE3B73"/>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090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580" y="804520"/>
            <a:ext cx="4176511" cy="1049235"/>
          </a:xfrm>
        </p:spPr>
        <p:txBody>
          <a:bodyPr>
            <a:normAutofit/>
          </a:bodyPr>
          <a:lstStyle/>
          <a:p>
            <a:r>
              <a:rPr lang="en-US" dirty="0"/>
              <a:t>Meal Requirements</a:t>
            </a:r>
            <a:endParaRPr lang="en-US"/>
          </a:p>
        </p:txBody>
      </p:sp>
      <p:sp>
        <p:nvSpPr>
          <p:cNvPr id="14" name="Rectangle 13">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p:cNvSpPr>
            <a:spLocks noGrp="1"/>
          </p:cNvSpPr>
          <p:nvPr>
            <p:ph idx="1"/>
          </p:nvPr>
        </p:nvSpPr>
        <p:spPr>
          <a:xfrm>
            <a:off x="633014" y="2347958"/>
            <a:ext cx="5813641" cy="4112681"/>
          </a:xfrm>
        </p:spPr>
        <p:txBody>
          <a:bodyPr>
            <a:normAutofit/>
          </a:bodyPr>
          <a:lstStyle/>
          <a:p>
            <a:pPr marL="0" indent="0">
              <a:buNone/>
            </a:pPr>
            <a:r>
              <a:rPr lang="en-US" sz="2400" dirty="0"/>
              <a:t>Each meal has the following items:</a:t>
            </a:r>
          </a:p>
          <a:p>
            <a:pPr lvl="1">
              <a:buBlip>
                <a:blip r:embed="rId3">
                  <a:extLst>
                    <a:ext uri="{837473B0-CC2E-450A-ABE3-18F120FF3D39}">
                      <a1611:picAttrSrcUrl xmlns:a1611="http://schemas.microsoft.com/office/drawing/2016/11/main" r:id="rId4"/>
                    </a:ext>
                  </a:extLst>
                </a:blip>
              </a:buBlip>
            </a:pPr>
            <a:r>
              <a:rPr lang="en-US" sz="2400" dirty="0"/>
              <a:t>Fluid milk</a:t>
            </a:r>
          </a:p>
          <a:p>
            <a:pPr lvl="1">
              <a:buBlip>
                <a:blip r:embed="rId3"/>
              </a:buBlip>
            </a:pPr>
            <a:r>
              <a:rPr lang="en-US" sz="2400" dirty="0"/>
              <a:t>Fruit/Vegetable (two kinds)</a:t>
            </a:r>
          </a:p>
          <a:p>
            <a:pPr lvl="1">
              <a:buBlip>
                <a:blip r:embed="rId3"/>
              </a:buBlip>
            </a:pPr>
            <a:r>
              <a:rPr lang="en-US" sz="2400" dirty="0"/>
              <a:t>Bread/bread grain alternative</a:t>
            </a:r>
          </a:p>
          <a:p>
            <a:pPr lvl="1">
              <a:buBlip>
                <a:blip r:embed="rId3"/>
              </a:buBlip>
            </a:pPr>
            <a:r>
              <a:rPr lang="en-US" sz="2400" dirty="0"/>
              <a:t>Meat/meat alternative</a:t>
            </a:r>
          </a:p>
          <a:p>
            <a:pPr marL="0" indent="0">
              <a:buNone/>
            </a:pPr>
            <a:endParaRPr lang="en-US" dirty="0"/>
          </a:p>
        </p:txBody>
      </p:sp>
      <p:pic>
        <p:nvPicPr>
          <p:cNvPr id="5" name="Graphic 4" descr="Watermelon">
            <a:extLst>
              <a:ext uri="{FF2B5EF4-FFF2-40B4-BE49-F238E27FC236}">
                <a16:creationId xmlns:a16="http://schemas.microsoft.com/office/drawing/2014/main" id="{F58AA939-E9C8-4A29-B028-8FE9BF8716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85921" y="1098619"/>
            <a:ext cx="4660762" cy="4660762"/>
          </a:xfrm>
          <a:prstGeom prst="rect">
            <a:avLst/>
          </a:prstGeom>
        </p:spPr>
      </p:pic>
      <p:pic>
        <p:nvPicPr>
          <p:cNvPr id="16" name="Picture 15">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63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22810" y="916486"/>
            <a:ext cx="5546380" cy="716371"/>
          </a:xfrm>
        </p:spPr>
        <p:txBody>
          <a:bodyPr anchor="ctr">
            <a:normAutofit/>
          </a:bodyPr>
          <a:lstStyle/>
          <a:p>
            <a:pPr algn="ctr"/>
            <a:r>
              <a:rPr lang="en-US" dirty="0"/>
              <a:t>Eat Here Only Signs</a:t>
            </a:r>
          </a:p>
        </p:txBody>
      </p:sp>
      <p:sp>
        <p:nvSpPr>
          <p:cNvPr id="3" name="Content Placeholder 2"/>
          <p:cNvSpPr>
            <a:spLocks noGrp="1"/>
          </p:cNvSpPr>
          <p:nvPr>
            <p:ph idx="1"/>
          </p:nvPr>
        </p:nvSpPr>
        <p:spPr>
          <a:xfrm>
            <a:off x="1138200" y="2228193"/>
            <a:ext cx="5232904" cy="3258206"/>
          </a:xfrm>
        </p:spPr>
        <p:txBody>
          <a:bodyPr anchor="ctr">
            <a:normAutofit fontScale="92500"/>
          </a:bodyPr>
          <a:lstStyle/>
          <a:p>
            <a:pPr marL="0" indent="0">
              <a:buNone/>
            </a:pPr>
            <a:r>
              <a:rPr lang="en-US" sz="2400" dirty="0"/>
              <a:t>Traditionally, all meals must be eaten onsite except for foods approved in Policy Memo 22-2016. However, this year if the school is closed due to a COVID-19 lockdown, the state has created waivers to allow children or parents to pick up meals and take them home. </a:t>
            </a:r>
          </a:p>
        </p:txBody>
      </p:sp>
      <p:pic>
        <p:nvPicPr>
          <p:cNvPr id="5" name="Picture 4" descr="Graphical user interface&#10;&#10;Description automatically generated">
            <a:extLst>
              <a:ext uri="{FF2B5EF4-FFF2-40B4-BE49-F238E27FC236}">
                <a16:creationId xmlns:a16="http://schemas.microsoft.com/office/drawing/2014/main" id="{524C35E7-EA92-4072-8A43-5ADBD727A8AD}"/>
              </a:ext>
            </a:extLst>
          </p:cNvPr>
          <p:cNvPicPr>
            <a:picLocks noChangeAspect="1"/>
          </p:cNvPicPr>
          <p:nvPr/>
        </p:nvPicPr>
        <p:blipFill rotWithShape="1">
          <a:blip r:embed="rId3">
            <a:extLst>
              <a:ext uri="{28A0092B-C50C-407E-A947-70E740481C1C}">
                <a14:useLocalDpi xmlns:a14="http://schemas.microsoft.com/office/drawing/2010/main" val="0"/>
              </a:ext>
            </a:extLst>
          </a:blip>
          <a:srcRect l="4013" t="6470" r="3814" b="3137"/>
          <a:stretch/>
        </p:blipFill>
        <p:spPr>
          <a:xfrm>
            <a:off x="6371104" y="2058204"/>
            <a:ext cx="5232904" cy="3903510"/>
          </a:xfrm>
          <a:prstGeom prst="rect">
            <a:avLst/>
          </a:prstGeom>
        </p:spPr>
      </p:pic>
    </p:spTree>
    <p:extLst>
      <p:ext uri="{BB962C8B-B14F-4D97-AF65-F5344CB8AC3E}">
        <p14:creationId xmlns:p14="http://schemas.microsoft.com/office/powerpoint/2010/main" val="316524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1" y="901958"/>
            <a:ext cx="10058402" cy="562947"/>
          </a:xfrm>
        </p:spPr>
        <p:txBody>
          <a:bodyPr/>
          <a:lstStyle/>
          <a:p>
            <a:pPr algn="ctr"/>
            <a:r>
              <a:rPr lang="en-US" dirty="0"/>
              <a:t>Share Tables</a:t>
            </a:r>
          </a:p>
        </p:txBody>
      </p:sp>
      <p:sp>
        <p:nvSpPr>
          <p:cNvPr id="3" name="Content Placeholder 2"/>
          <p:cNvSpPr>
            <a:spLocks noGrp="1"/>
          </p:cNvSpPr>
          <p:nvPr>
            <p:ph idx="1"/>
          </p:nvPr>
        </p:nvSpPr>
        <p:spPr>
          <a:xfrm>
            <a:off x="1066801" y="1942322"/>
            <a:ext cx="5312978" cy="4013719"/>
          </a:xfrm>
        </p:spPr>
        <p:txBody>
          <a:bodyPr>
            <a:noAutofit/>
          </a:bodyPr>
          <a:lstStyle/>
          <a:p>
            <a:pPr marL="0" indent="0">
              <a:buNone/>
            </a:pPr>
            <a:r>
              <a:rPr lang="en-US" dirty="0"/>
              <a:t>If your site is serving in person you may want to encourage using the “share tables”. Share Tables is a strategy to reduce food waste in the Child Nutrition Programs. </a:t>
            </a:r>
          </a:p>
          <a:p>
            <a:pPr marL="0" indent="0">
              <a:buNone/>
            </a:pPr>
            <a:r>
              <a:rPr lang="en-US" dirty="0"/>
              <a:t>Please have signs posted so kids will know where to put items they do not wish to eat instead of throwing them away. Items on the share table do not need to be counted on the daily meal count because they already have been distributed. Items must also be </a:t>
            </a:r>
            <a:r>
              <a:rPr lang="en-US" b="1" dirty="0"/>
              <a:t>unopened</a:t>
            </a:r>
            <a:r>
              <a:rPr lang="en-US" dirty="0"/>
              <a:t>. </a:t>
            </a:r>
          </a:p>
          <a:p>
            <a:pPr marL="0" indent="0">
              <a:buNone/>
            </a:pPr>
            <a:endParaRPr lang="en-US" dirty="0"/>
          </a:p>
        </p:txBody>
      </p:sp>
      <p:pic>
        <p:nvPicPr>
          <p:cNvPr id="1026" name="Picture 2" descr="Sharing is Caring - Consumer Experience Insight - Home | Facebook">
            <a:extLst>
              <a:ext uri="{FF2B5EF4-FFF2-40B4-BE49-F238E27FC236}">
                <a16:creationId xmlns:a16="http://schemas.microsoft.com/office/drawing/2014/main" id="{EB09397C-0EBA-4F5E-A5AF-6F0DF3414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2787" y="2109218"/>
            <a:ext cx="3832412" cy="3584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26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839" y="2069839"/>
            <a:ext cx="11378317" cy="3785652"/>
          </a:xfrm>
          <a:prstGeom prst="rect">
            <a:avLst/>
          </a:prstGeom>
        </p:spPr>
        <p:txBody>
          <a:bodyPr wrap="square">
            <a:spAutoFit/>
          </a:bodyPr>
          <a:lstStyle/>
          <a:p>
            <a:r>
              <a:rPr lang="en-US" sz="2400" dirty="0"/>
              <a:t>The Site Manager should sign the daily meal count form each week and fax or email it back to </a:t>
            </a:r>
            <a:r>
              <a:rPr lang="en-US" sz="2400" dirty="0">
                <a:solidFill>
                  <a:schemeClr val="tx1">
                    <a:lumMod val="50000"/>
                  </a:schemeClr>
                </a:solidFill>
              </a:rPr>
              <a:t>FBA by Monday the following week</a:t>
            </a:r>
            <a:r>
              <a:rPr lang="en-US" sz="2400" dirty="0"/>
              <a:t>.</a:t>
            </a:r>
          </a:p>
          <a:p>
            <a:pPr marL="800100" lvl="1" indent="-342900">
              <a:buFont typeface="Arial" panose="020B0604020202020204" pitchFamily="34" charset="0"/>
              <a:buChar char="•"/>
            </a:pPr>
            <a:r>
              <a:rPr lang="en-US" sz="2400" dirty="0"/>
              <a:t>If Meal Count forms are continuously not turned in to FBA, the site will have two formal warnings before disciplinary action is taken. This could result in being financially responsible for the meals and/or being suspended from the program for the rest of the season and the following year. </a:t>
            </a:r>
          </a:p>
          <a:p>
            <a:endParaRPr lang="en-US" sz="2400" dirty="0"/>
          </a:p>
          <a:p>
            <a:r>
              <a:rPr lang="en-US" sz="2400" dirty="0"/>
              <a:t>Damaged meals should be counted and recorded. Damaged meals are meals that are missing meal components, meals that were served incomplete, or a meal box that was damaged in transport, etc. </a:t>
            </a:r>
          </a:p>
        </p:txBody>
      </p:sp>
      <p:sp>
        <p:nvSpPr>
          <p:cNvPr id="3" name="TextBox 2">
            <a:extLst>
              <a:ext uri="{FF2B5EF4-FFF2-40B4-BE49-F238E27FC236}">
                <a16:creationId xmlns:a16="http://schemas.microsoft.com/office/drawing/2014/main" id="{5E829E19-079C-4891-9ACB-3627452063B3}"/>
              </a:ext>
            </a:extLst>
          </p:cNvPr>
          <p:cNvSpPr txBox="1"/>
          <p:nvPr/>
        </p:nvSpPr>
        <p:spPr>
          <a:xfrm>
            <a:off x="3741468" y="1002509"/>
            <a:ext cx="4709061" cy="646331"/>
          </a:xfrm>
          <a:prstGeom prst="rect">
            <a:avLst/>
          </a:prstGeom>
          <a:noFill/>
        </p:spPr>
        <p:txBody>
          <a:bodyPr wrap="square" rtlCol="0">
            <a:spAutoFit/>
          </a:bodyPr>
          <a:lstStyle/>
          <a:p>
            <a:r>
              <a:rPr lang="en-US" sz="3600" dirty="0">
                <a:solidFill>
                  <a:schemeClr val="tx1">
                    <a:lumMod val="50000"/>
                  </a:schemeClr>
                </a:solidFill>
                <a:latin typeface="+mj-lt"/>
              </a:rPr>
              <a:t>Daily Meal Count Form </a:t>
            </a:r>
          </a:p>
        </p:txBody>
      </p:sp>
    </p:spTree>
    <p:extLst>
      <p:ext uri="{BB962C8B-B14F-4D97-AF65-F5344CB8AC3E}">
        <p14:creationId xmlns:p14="http://schemas.microsoft.com/office/powerpoint/2010/main" val="86151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CEA5A4-7314-4632-A86D-33A79F656046}"/>
              </a:ext>
            </a:extLst>
          </p:cNvPr>
          <p:cNvSpPr>
            <a:spLocks noGrp="1"/>
          </p:cNvSpPr>
          <p:nvPr>
            <p:ph type="title"/>
          </p:nvPr>
        </p:nvSpPr>
        <p:spPr>
          <a:xfrm>
            <a:off x="1430705" y="875992"/>
            <a:ext cx="5550357" cy="855464"/>
          </a:xfrm>
        </p:spPr>
        <p:txBody>
          <a:bodyPr>
            <a:noAutofit/>
          </a:bodyPr>
          <a:lstStyle/>
          <a:p>
            <a:r>
              <a:rPr lang="en-US" dirty="0"/>
              <a:t>Example of Daily Meal Count Form</a:t>
            </a:r>
          </a:p>
        </p:txBody>
      </p:sp>
      <p:sp>
        <p:nvSpPr>
          <p:cNvPr id="10" name="Content Placeholder 9">
            <a:extLst>
              <a:ext uri="{FF2B5EF4-FFF2-40B4-BE49-F238E27FC236}">
                <a16:creationId xmlns:a16="http://schemas.microsoft.com/office/drawing/2014/main" id="{36AACE63-A0AB-4210-B717-6B3E9C2F9A27}"/>
              </a:ext>
            </a:extLst>
          </p:cNvPr>
          <p:cNvSpPr>
            <a:spLocks noGrp="1"/>
          </p:cNvSpPr>
          <p:nvPr>
            <p:ph idx="1"/>
          </p:nvPr>
        </p:nvSpPr>
        <p:spPr>
          <a:xfrm>
            <a:off x="217436" y="2362657"/>
            <a:ext cx="3193066" cy="3419577"/>
          </a:xfrm>
        </p:spPr>
        <p:txBody>
          <a:bodyPr>
            <a:noAutofit/>
          </a:bodyPr>
          <a:lstStyle/>
          <a:p>
            <a:pPr marL="0" indent="0">
              <a:buNone/>
            </a:pPr>
            <a:r>
              <a:rPr lang="en-US" sz="2200" dirty="0"/>
              <a:t>Everything in red is an example of what </a:t>
            </a:r>
            <a:r>
              <a:rPr lang="en-US" sz="2200" b="1" dirty="0"/>
              <a:t>needs</a:t>
            </a:r>
            <a:r>
              <a:rPr lang="en-US" sz="2200" dirty="0"/>
              <a:t> be filled out on </a:t>
            </a:r>
            <a:r>
              <a:rPr lang="en-US" sz="2200" b="1" dirty="0"/>
              <a:t>every</a:t>
            </a:r>
            <a:r>
              <a:rPr lang="en-US" sz="2200" dirty="0"/>
              <a:t> Meal Count form. If you ever have questions on how to properly fill out a Meal Count form, please contact FBA. </a:t>
            </a:r>
          </a:p>
        </p:txBody>
      </p:sp>
      <p:pic>
        <p:nvPicPr>
          <p:cNvPr id="9" name="Picture 8" descr="Example of where the Box Number can be found on a box of meals. ">
            <a:extLst>
              <a:ext uri="{FF2B5EF4-FFF2-40B4-BE49-F238E27FC236}">
                <a16:creationId xmlns:a16="http://schemas.microsoft.com/office/drawing/2014/main" id="{D66C0551-7447-4A9E-986D-5A18AA8499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5068" y="2546891"/>
            <a:ext cx="4068146" cy="3051110"/>
          </a:xfrm>
          <a:prstGeom prst="rect">
            <a:avLst/>
          </a:prstGeom>
        </p:spPr>
      </p:pic>
      <p:pic>
        <p:nvPicPr>
          <p:cNvPr id="3" name="Picture 2">
            <a:extLst>
              <a:ext uri="{FF2B5EF4-FFF2-40B4-BE49-F238E27FC236}">
                <a16:creationId xmlns:a16="http://schemas.microsoft.com/office/drawing/2014/main" id="{67FC01DA-C928-4682-9977-4AF0EC6229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6892" y="29237"/>
            <a:ext cx="4225756" cy="5958670"/>
          </a:xfrm>
          <a:prstGeom prst="rect">
            <a:avLst/>
          </a:prstGeom>
        </p:spPr>
      </p:pic>
      <p:sp>
        <p:nvSpPr>
          <p:cNvPr id="18" name="Arrow: Left-Right 17">
            <a:extLst>
              <a:ext uri="{FF2B5EF4-FFF2-40B4-BE49-F238E27FC236}">
                <a16:creationId xmlns:a16="http://schemas.microsoft.com/office/drawing/2014/main" id="{33FF4859-59C6-46E4-A8AB-411130F128B7}"/>
              </a:ext>
            </a:extLst>
          </p:cNvPr>
          <p:cNvSpPr/>
          <p:nvPr/>
        </p:nvSpPr>
        <p:spPr>
          <a:xfrm>
            <a:off x="4425110" y="3429000"/>
            <a:ext cx="3481762" cy="354578"/>
          </a:xfrm>
          <a:prstGeom prst="leftRightArrow">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C00000"/>
              </a:solidFill>
              <a:highlight>
                <a:srgbClr val="FF0000"/>
              </a:highlight>
            </a:endParaRPr>
          </a:p>
        </p:txBody>
      </p:sp>
      <p:sp>
        <p:nvSpPr>
          <p:cNvPr id="2" name="TextBox 1">
            <a:extLst>
              <a:ext uri="{FF2B5EF4-FFF2-40B4-BE49-F238E27FC236}">
                <a16:creationId xmlns:a16="http://schemas.microsoft.com/office/drawing/2014/main" id="{E61E8DB3-D21B-47DF-8B32-89DDAE77FFCC}"/>
              </a:ext>
            </a:extLst>
          </p:cNvPr>
          <p:cNvSpPr txBox="1"/>
          <p:nvPr/>
        </p:nvSpPr>
        <p:spPr>
          <a:xfrm>
            <a:off x="0" y="5651719"/>
            <a:ext cx="8134444" cy="353943"/>
          </a:xfrm>
          <a:prstGeom prst="rect">
            <a:avLst/>
          </a:prstGeom>
          <a:noFill/>
        </p:spPr>
        <p:txBody>
          <a:bodyPr wrap="square" rtlCol="0">
            <a:spAutoFit/>
          </a:bodyPr>
          <a:lstStyle/>
          <a:p>
            <a:r>
              <a:rPr lang="en-US" sz="1700" b="1" dirty="0">
                <a:solidFill>
                  <a:srgbClr val="FF0000"/>
                </a:solidFill>
              </a:rPr>
              <a:t>**This form cannot be altered in any way and must be filled at completely </a:t>
            </a:r>
          </a:p>
        </p:txBody>
      </p:sp>
    </p:spTree>
    <p:extLst>
      <p:ext uri="{BB962C8B-B14F-4D97-AF65-F5344CB8AC3E}">
        <p14:creationId xmlns:p14="http://schemas.microsoft.com/office/powerpoint/2010/main" val="25558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477" y="1112538"/>
            <a:ext cx="6879164" cy="699483"/>
          </a:xfrm>
        </p:spPr>
        <p:txBody>
          <a:bodyPr/>
          <a:lstStyle/>
          <a:p>
            <a:pPr algn="ctr"/>
            <a:r>
              <a:rPr lang="en-US" dirty="0"/>
              <a:t>Second Meals and Adult Meals</a:t>
            </a:r>
          </a:p>
        </p:txBody>
      </p:sp>
      <p:sp>
        <p:nvSpPr>
          <p:cNvPr id="3" name="Content Placeholder 2"/>
          <p:cNvSpPr>
            <a:spLocks noGrp="1"/>
          </p:cNvSpPr>
          <p:nvPr>
            <p:ph idx="1"/>
          </p:nvPr>
        </p:nvSpPr>
        <p:spPr>
          <a:xfrm>
            <a:off x="1066800" y="2412370"/>
            <a:ext cx="10058400" cy="2633610"/>
          </a:xfrm>
        </p:spPr>
        <p:txBody>
          <a:bodyPr>
            <a:normAutofit/>
          </a:bodyPr>
          <a:lstStyle/>
          <a:p>
            <a:pPr marL="0" indent="0">
              <a:buNone/>
            </a:pPr>
            <a:r>
              <a:rPr lang="en-US" sz="2400" dirty="0"/>
              <a:t>If kids eat their meal and come back for more, you should cross off numbers in the “Second Meals Served to Children” section; if you serve meals to adults, cross of numbers in the “Meals Served to Adults” section. </a:t>
            </a:r>
          </a:p>
          <a:p>
            <a:pPr lvl="1"/>
            <a:r>
              <a:rPr lang="en-US" sz="2400" dirty="0"/>
              <a:t>Limit second meals served to children</a:t>
            </a:r>
          </a:p>
          <a:p>
            <a:pPr lvl="1"/>
            <a:r>
              <a:rPr lang="en-US" sz="2400" dirty="0"/>
              <a:t>Limit number of meals served to adults</a:t>
            </a:r>
          </a:p>
          <a:p>
            <a:endParaRPr lang="en-US" dirty="0"/>
          </a:p>
        </p:txBody>
      </p:sp>
    </p:spTree>
    <p:extLst>
      <p:ext uri="{BB962C8B-B14F-4D97-AF65-F5344CB8AC3E}">
        <p14:creationId xmlns:p14="http://schemas.microsoft.com/office/powerpoint/2010/main" val="89698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1C2A4B30-77D7-4FFB-8B53-A88BD68CA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F67B92-6B47-4EA9-9C7A-F8EEC595A043}"/>
              </a:ext>
            </a:extLst>
          </p:cNvPr>
          <p:cNvSpPr>
            <a:spLocks noGrp="1"/>
          </p:cNvSpPr>
          <p:nvPr>
            <p:ph type="title"/>
          </p:nvPr>
        </p:nvSpPr>
        <p:spPr>
          <a:xfrm>
            <a:off x="1451580" y="804519"/>
            <a:ext cx="4325112" cy="1049235"/>
          </a:xfrm>
        </p:spPr>
        <p:txBody>
          <a:bodyPr vert="horz" lIns="91440" tIns="45720" rIns="91440" bIns="45720" rtlCol="0" anchor="t">
            <a:normAutofit/>
          </a:bodyPr>
          <a:lstStyle/>
          <a:p>
            <a:r>
              <a:rPr lang="en-US" sz="3200" dirty="0"/>
              <a:t>Daily Student Sign In Sheet</a:t>
            </a:r>
          </a:p>
        </p:txBody>
      </p:sp>
      <p:cxnSp>
        <p:nvCxnSpPr>
          <p:cNvPr id="21" name="Straight Connector 20">
            <a:extLst>
              <a:ext uri="{FF2B5EF4-FFF2-40B4-BE49-F238E27FC236}">
                <a16:creationId xmlns:a16="http://schemas.microsoft.com/office/drawing/2014/main" id="{373AAE2E-5D6B-4952-A4BB-546C49F8DE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432511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3" name="Rectangle 22">
            <a:extLst>
              <a:ext uri="{FF2B5EF4-FFF2-40B4-BE49-F238E27FC236}">
                <a16:creationId xmlns:a16="http://schemas.microsoft.com/office/drawing/2014/main" id="{01E4D783-AD45-49E7-B6C7-BBACB8290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Text Placeholder 5">
            <a:extLst>
              <a:ext uri="{FF2B5EF4-FFF2-40B4-BE49-F238E27FC236}">
                <a16:creationId xmlns:a16="http://schemas.microsoft.com/office/drawing/2014/main" id="{F416E14B-66D2-4C1D-9EDF-124F51636FDB}"/>
              </a:ext>
            </a:extLst>
          </p:cNvPr>
          <p:cNvSpPr>
            <a:spLocks noGrp="1"/>
          </p:cNvSpPr>
          <p:nvPr>
            <p:ph type="body" sz="half" idx="2"/>
          </p:nvPr>
        </p:nvSpPr>
        <p:spPr>
          <a:xfrm>
            <a:off x="1451579" y="2467025"/>
            <a:ext cx="4325113" cy="2812409"/>
          </a:xfrm>
        </p:spPr>
        <p:txBody>
          <a:bodyPr vert="horz" lIns="91440" tIns="45720" rIns="91440" bIns="45720" rtlCol="0" anchor="t">
            <a:noAutofit/>
          </a:bodyPr>
          <a:lstStyle/>
          <a:p>
            <a:pPr>
              <a:lnSpc>
                <a:spcPct val="100000"/>
              </a:lnSpc>
            </a:pPr>
            <a:r>
              <a:rPr lang="en-US" sz="2400" dirty="0"/>
              <a:t>All children attending the program are also required to sign in on the attendance sheet every day a meal is distributed. </a:t>
            </a:r>
          </a:p>
          <a:p>
            <a:pPr marL="342900" indent="-342900">
              <a:lnSpc>
                <a:spcPct val="100000"/>
              </a:lnSpc>
              <a:buFont typeface="Arial" panose="020B0604020202020204" pitchFamily="34" charset="0"/>
              <a:buChar char="•"/>
            </a:pPr>
            <a:r>
              <a:rPr lang="en-US" sz="2400" dirty="0"/>
              <a:t>This is not required if you are filling out the Parent Pick Up Report</a:t>
            </a:r>
          </a:p>
        </p:txBody>
      </p:sp>
      <p:pic>
        <p:nvPicPr>
          <p:cNvPr id="4" name="Picture 3" descr="Table&#10;&#10;Description automatically generated">
            <a:extLst>
              <a:ext uri="{FF2B5EF4-FFF2-40B4-BE49-F238E27FC236}">
                <a16:creationId xmlns:a16="http://schemas.microsoft.com/office/drawing/2014/main" id="{B82C9500-7F2E-4C53-A5CC-B5507E6C0AFF}"/>
              </a:ext>
            </a:extLst>
          </p:cNvPr>
          <p:cNvPicPr>
            <a:picLocks noChangeAspect="1"/>
          </p:cNvPicPr>
          <p:nvPr/>
        </p:nvPicPr>
        <p:blipFill rotWithShape="1">
          <a:blip r:embed="rId4">
            <a:extLst>
              <a:ext uri="{28A0092B-C50C-407E-A947-70E740481C1C}">
                <a14:useLocalDpi xmlns:a14="http://schemas.microsoft.com/office/drawing/2010/main" val="0"/>
              </a:ext>
            </a:extLst>
          </a:blip>
          <a:srcRect l="3773" t="4354" r="1821"/>
          <a:stretch/>
        </p:blipFill>
        <p:spPr>
          <a:xfrm>
            <a:off x="6763351" y="538438"/>
            <a:ext cx="4682645" cy="6007114"/>
          </a:xfrm>
          <a:prstGeom prst="rect">
            <a:avLst/>
          </a:prstGeom>
        </p:spPr>
      </p:pic>
    </p:spTree>
    <p:extLst>
      <p:ext uri="{BB962C8B-B14F-4D97-AF65-F5344CB8AC3E}">
        <p14:creationId xmlns:p14="http://schemas.microsoft.com/office/powerpoint/2010/main" val="300289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AB8BACE5-3917-4BB1-BDD5-D8849AABA731}"/>
              </a:ext>
            </a:extLst>
          </p:cNvPr>
          <p:cNvSpPr txBox="1"/>
          <p:nvPr/>
        </p:nvSpPr>
        <p:spPr>
          <a:xfrm>
            <a:off x="1451580" y="804520"/>
            <a:ext cx="4176511" cy="1049235"/>
          </a:xfrm>
          <a:prstGeom prst="rect">
            <a:avLst/>
          </a:prstGeom>
        </p:spPr>
        <p:txBody>
          <a:bodyPr vert="horz" lIns="91440" tIns="45720" rIns="91440" bIns="45720" rtlCol="0" anchor="t">
            <a:noAutofit/>
          </a:bodyPr>
          <a:lstStyle/>
          <a:p>
            <a:pPr defTabSz="914400">
              <a:lnSpc>
                <a:spcPct val="90000"/>
              </a:lnSpc>
              <a:spcBef>
                <a:spcPct val="0"/>
              </a:spcBef>
              <a:spcAft>
                <a:spcPts val="600"/>
              </a:spcAft>
            </a:pPr>
            <a:r>
              <a:rPr lang="en-US" sz="3200" cap="all" dirty="0">
                <a:latin typeface="+mj-lt"/>
                <a:ea typeface="+mj-ea"/>
                <a:cs typeface="+mj-cs"/>
              </a:rPr>
              <a:t>Parent Pick Up Report</a:t>
            </a:r>
          </a:p>
        </p:txBody>
      </p:sp>
      <p:sp>
        <p:nvSpPr>
          <p:cNvPr id="22" name="Rectangle 21">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extBox 2">
            <a:extLst>
              <a:ext uri="{FF2B5EF4-FFF2-40B4-BE49-F238E27FC236}">
                <a16:creationId xmlns:a16="http://schemas.microsoft.com/office/drawing/2014/main" id="{FA8974DD-243B-4123-9BE7-A5C8EA45A334}"/>
              </a:ext>
            </a:extLst>
          </p:cNvPr>
          <p:cNvSpPr txBox="1"/>
          <p:nvPr/>
        </p:nvSpPr>
        <p:spPr>
          <a:xfrm>
            <a:off x="644758" y="2147924"/>
            <a:ext cx="4172212" cy="3450613"/>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sz="2400" dirty="0"/>
              <a:t>If you are utilizing the Parent Pick up waiver due to COVID-19 restrictions or lockdown, You </a:t>
            </a:r>
            <a:r>
              <a:rPr lang="en-US" sz="2400" b="1" dirty="0"/>
              <a:t>MUST</a:t>
            </a:r>
            <a:r>
              <a:rPr lang="en-US" sz="2400" dirty="0"/>
              <a:t> fill out a Parent Pick Up Report in addition to your Meal Count form. </a:t>
            </a:r>
          </a:p>
        </p:txBody>
      </p:sp>
      <p:pic>
        <p:nvPicPr>
          <p:cNvPr id="24" name="Picture 23">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9CE485C-47FF-48F7-B44D-CCA1B9AE80B2}"/>
              </a:ext>
            </a:extLst>
          </p:cNvPr>
          <p:cNvSpPr txBox="1"/>
          <p:nvPr/>
        </p:nvSpPr>
        <p:spPr>
          <a:xfrm>
            <a:off x="5080786" y="5813544"/>
            <a:ext cx="2777412" cy="369332"/>
          </a:xfrm>
          <a:prstGeom prst="rect">
            <a:avLst/>
          </a:prstGeom>
          <a:noFill/>
        </p:spPr>
        <p:txBody>
          <a:bodyPr wrap="square" rtlCol="0">
            <a:spAutoFit/>
          </a:bodyPr>
          <a:lstStyle/>
          <a:p>
            <a:r>
              <a:rPr lang="en-US" dirty="0"/>
              <a:t>Example</a:t>
            </a:r>
          </a:p>
        </p:txBody>
      </p:sp>
      <p:pic>
        <p:nvPicPr>
          <p:cNvPr id="6" name="Picture 5" descr="Table&#10;&#10;Description automatically generated">
            <a:extLst>
              <a:ext uri="{FF2B5EF4-FFF2-40B4-BE49-F238E27FC236}">
                <a16:creationId xmlns:a16="http://schemas.microsoft.com/office/drawing/2014/main" id="{4BFC4103-CB4A-409C-BC4D-365BC6AA20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1089" y="675125"/>
            <a:ext cx="6951075" cy="5138419"/>
          </a:xfrm>
          <a:prstGeom prst="rect">
            <a:avLst/>
          </a:prstGeom>
        </p:spPr>
      </p:pic>
    </p:spTree>
    <p:extLst>
      <p:ext uri="{BB962C8B-B14F-4D97-AF65-F5344CB8AC3E}">
        <p14:creationId xmlns:p14="http://schemas.microsoft.com/office/powerpoint/2010/main" val="274333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897826"/>
            <a:ext cx="9603275" cy="763024"/>
          </a:xfrm>
        </p:spPr>
        <p:txBody>
          <a:bodyPr/>
          <a:lstStyle/>
          <a:p>
            <a:pPr algn="ctr"/>
            <a:r>
              <a:rPr lang="en-US" dirty="0"/>
              <a:t>Child and Adult Care Food Program</a:t>
            </a:r>
          </a:p>
        </p:txBody>
      </p:sp>
      <p:sp>
        <p:nvSpPr>
          <p:cNvPr id="3" name="Content Placeholder 2"/>
          <p:cNvSpPr>
            <a:spLocks noGrp="1"/>
          </p:cNvSpPr>
          <p:nvPr>
            <p:ph idx="1"/>
          </p:nvPr>
        </p:nvSpPr>
        <p:spPr/>
        <p:txBody>
          <a:bodyPr>
            <a:normAutofit/>
          </a:bodyPr>
          <a:lstStyle/>
          <a:p>
            <a:pPr marL="0" indent="0">
              <a:buNone/>
            </a:pPr>
            <a:r>
              <a:rPr lang="en-US" dirty="0"/>
              <a:t> CACFP is a federally funded nutrition assistance program that plays a vital role in improving the quality of day care in the U.S. Each day, 3.2 million children receive nutritious meals and snacks through CACFP. 112,000 adults who receive care in nonresidential adult day care centers also receive meals daily. The CACFP is administered through grants to States. The Alaska Dept. of Education &amp; Early Development, Child Nutrition Programs administers the CACFP and has agreements with participating programs.</a:t>
            </a:r>
          </a:p>
        </p:txBody>
      </p:sp>
      <p:sp>
        <p:nvSpPr>
          <p:cNvPr id="4" name="Rectangle 3"/>
          <p:cNvSpPr/>
          <p:nvPr/>
        </p:nvSpPr>
        <p:spPr>
          <a:xfrm>
            <a:off x="3048000" y="2551837"/>
            <a:ext cx="6096000" cy="369332"/>
          </a:xfrm>
          <a:prstGeom prst="rect">
            <a:avLst/>
          </a:prstGeom>
        </p:spPr>
        <p:txBody>
          <a:bodyPr>
            <a:spAutoFit/>
          </a:bodyPr>
          <a:lstStyle/>
          <a:p>
            <a:r>
              <a:rPr lang="en-US" dirty="0"/>
              <a:t> </a:t>
            </a:r>
          </a:p>
        </p:txBody>
      </p:sp>
    </p:spTree>
    <p:extLst>
      <p:ext uri="{BB962C8B-B14F-4D97-AF65-F5344CB8AC3E}">
        <p14:creationId xmlns:p14="http://schemas.microsoft.com/office/powerpoint/2010/main" val="239384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8DA75-5CCC-426A-BDD7-B2A3C6A8AB85}"/>
              </a:ext>
            </a:extLst>
          </p:cNvPr>
          <p:cNvSpPr>
            <a:spLocks noGrp="1"/>
          </p:cNvSpPr>
          <p:nvPr>
            <p:ph type="title"/>
          </p:nvPr>
        </p:nvSpPr>
        <p:spPr>
          <a:xfrm>
            <a:off x="1451579" y="1191237"/>
            <a:ext cx="9603275" cy="662517"/>
          </a:xfrm>
        </p:spPr>
        <p:txBody>
          <a:bodyPr>
            <a:normAutofit/>
          </a:bodyPr>
          <a:lstStyle/>
          <a:p>
            <a:pPr algn="ctr"/>
            <a:r>
              <a:rPr lang="en-US" dirty="0"/>
              <a:t>Requesting More Meals</a:t>
            </a:r>
          </a:p>
        </p:txBody>
      </p:sp>
      <p:sp>
        <p:nvSpPr>
          <p:cNvPr id="3" name="Content Placeholder 2">
            <a:extLst>
              <a:ext uri="{FF2B5EF4-FFF2-40B4-BE49-F238E27FC236}">
                <a16:creationId xmlns:a16="http://schemas.microsoft.com/office/drawing/2014/main" id="{8A040334-DFD6-4EDC-A094-9793B743839A}"/>
              </a:ext>
            </a:extLst>
          </p:cNvPr>
          <p:cNvSpPr>
            <a:spLocks noGrp="1"/>
          </p:cNvSpPr>
          <p:nvPr>
            <p:ph idx="1"/>
          </p:nvPr>
        </p:nvSpPr>
        <p:spPr>
          <a:xfrm>
            <a:off x="918218" y="2376126"/>
            <a:ext cx="7767512" cy="2777412"/>
          </a:xfrm>
        </p:spPr>
        <p:txBody>
          <a:bodyPr>
            <a:normAutofit/>
          </a:bodyPr>
          <a:lstStyle/>
          <a:p>
            <a:pPr marL="0" indent="0">
              <a:lnSpc>
                <a:spcPct val="110000"/>
              </a:lnSpc>
              <a:buNone/>
            </a:pPr>
            <a:r>
              <a:rPr lang="en-US" sz="2400" b="1" dirty="0"/>
              <a:t>We ask for a two-week notice on orders be given from the site to the Food Bank of Alaska in order to pick, process and ship the order before your site runs out of meals and milks. </a:t>
            </a:r>
            <a:r>
              <a:rPr lang="en-US" sz="2400" dirty="0"/>
              <a:t>This will help to prevent a lapse in program service as well as ensure children aren’t going hungry unnecessarily. </a:t>
            </a:r>
          </a:p>
        </p:txBody>
      </p:sp>
      <p:pic>
        <p:nvPicPr>
          <p:cNvPr id="5" name="Graphic 4" descr="Apple">
            <a:extLst>
              <a:ext uri="{FF2B5EF4-FFF2-40B4-BE49-F238E27FC236}">
                <a16:creationId xmlns:a16="http://schemas.microsoft.com/office/drawing/2014/main" id="{4DC163B8-1428-4B06-B5FF-05810EE5EB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67192" y="2376126"/>
            <a:ext cx="2777412" cy="2777412"/>
          </a:xfrm>
          <a:prstGeom prst="rect">
            <a:avLst/>
          </a:prstGeom>
        </p:spPr>
      </p:pic>
    </p:spTree>
    <p:extLst>
      <p:ext uri="{BB962C8B-B14F-4D97-AF65-F5344CB8AC3E}">
        <p14:creationId xmlns:p14="http://schemas.microsoft.com/office/powerpoint/2010/main" val="78823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81D4-88AB-4B63-8157-71780D8862AB}"/>
              </a:ext>
            </a:extLst>
          </p:cNvPr>
          <p:cNvSpPr>
            <a:spLocks noGrp="1"/>
          </p:cNvSpPr>
          <p:nvPr>
            <p:ph type="title"/>
          </p:nvPr>
        </p:nvSpPr>
        <p:spPr>
          <a:xfrm>
            <a:off x="1066799" y="1063763"/>
            <a:ext cx="10058402" cy="623423"/>
          </a:xfrm>
        </p:spPr>
        <p:txBody>
          <a:bodyPr/>
          <a:lstStyle/>
          <a:p>
            <a:pPr algn="ctr"/>
            <a:r>
              <a:rPr lang="en-US" dirty="0"/>
              <a:t>Shipping and Receiving</a:t>
            </a:r>
          </a:p>
        </p:txBody>
      </p:sp>
      <p:sp>
        <p:nvSpPr>
          <p:cNvPr id="3" name="Content Placeholder 2">
            <a:extLst>
              <a:ext uri="{FF2B5EF4-FFF2-40B4-BE49-F238E27FC236}">
                <a16:creationId xmlns:a16="http://schemas.microsoft.com/office/drawing/2014/main" id="{E6697EEB-7190-4C1E-A401-07456A99ED6D}"/>
              </a:ext>
            </a:extLst>
          </p:cNvPr>
          <p:cNvSpPr>
            <a:spLocks noGrp="1"/>
          </p:cNvSpPr>
          <p:nvPr>
            <p:ph idx="1"/>
          </p:nvPr>
        </p:nvSpPr>
        <p:spPr>
          <a:xfrm>
            <a:off x="327378" y="1916260"/>
            <a:ext cx="11537244" cy="4703406"/>
          </a:xfrm>
        </p:spPr>
        <p:txBody>
          <a:bodyPr>
            <a:noAutofit/>
          </a:bodyPr>
          <a:lstStyle/>
          <a:p>
            <a:pPr marL="0" indent="0">
              <a:buNone/>
            </a:pPr>
            <a:r>
              <a:rPr lang="en-US" sz="2200" dirty="0"/>
              <a:t>Orders typically take between 7-10 days once it has left our warehouse. When the shipments have left, we will send an email to the site containing information regarding the shipment such as:</a:t>
            </a:r>
          </a:p>
          <a:p>
            <a:r>
              <a:rPr lang="en-US" sz="2200" dirty="0"/>
              <a:t>The order number</a:t>
            </a:r>
          </a:p>
          <a:p>
            <a:r>
              <a:rPr lang="en-US" sz="2200" dirty="0"/>
              <a:t>How many cases of meals and milks</a:t>
            </a:r>
          </a:p>
          <a:p>
            <a:r>
              <a:rPr lang="en-US" sz="2200" dirty="0"/>
              <a:t>The date the shipment left the warehouse.</a:t>
            </a:r>
          </a:p>
          <a:p>
            <a:r>
              <a:rPr lang="en-US" sz="2200" dirty="0"/>
              <a:t>How it was shipped </a:t>
            </a:r>
          </a:p>
          <a:p>
            <a:pPr marL="0" indent="0">
              <a:buNone/>
            </a:pPr>
            <a:r>
              <a:rPr lang="en-US" sz="2200" b="1" dirty="0">
                <a:solidFill>
                  <a:schemeClr val="tx1">
                    <a:lumMod val="50000"/>
                  </a:schemeClr>
                </a:solidFill>
              </a:rPr>
              <a:t>When you have received your ENTIRE order, please sign and date </a:t>
            </a:r>
            <a:r>
              <a:rPr lang="en-US" sz="2200" dirty="0"/>
              <a:t>the shipping invoice. Sites must email/fax the invoice back to the Food Bank of Alaska. </a:t>
            </a:r>
          </a:p>
        </p:txBody>
      </p:sp>
    </p:spTree>
    <p:extLst>
      <p:ext uri="{BB962C8B-B14F-4D97-AF65-F5344CB8AC3E}">
        <p14:creationId xmlns:p14="http://schemas.microsoft.com/office/powerpoint/2010/main" val="290087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0CD46453-DAF4-431F-8DA0-C7DCE18CA638}"/>
              </a:ext>
            </a:extLst>
          </p:cNvPr>
          <p:cNvSpPr>
            <a:spLocks noGrp="1"/>
          </p:cNvSpPr>
          <p:nvPr>
            <p:ph type="title"/>
          </p:nvPr>
        </p:nvSpPr>
        <p:spPr>
          <a:xfrm>
            <a:off x="726141" y="796277"/>
            <a:ext cx="5620991" cy="1049235"/>
          </a:xfrm>
        </p:spPr>
        <p:txBody>
          <a:bodyPr>
            <a:noAutofit/>
          </a:bodyPr>
          <a:lstStyle/>
          <a:p>
            <a:r>
              <a:rPr lang="en-US" dirty="0"/>
              <a:t>After school  Activity Documentation</a:t>
            </a:r>
          </a:p>
        </p:txBody>
      </p:sp>
      <p:sp>
        <p:nvSpPr>
          <p:cNvPr id="75" name="Rectangle 74">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0D6F457F-C6B8-4BBB-A24E-DEAEAC0861A1}"/>
              </a:ext>
            </a:extLst>
          </p:cNvPr>
          <p:cNvSpPr>
            <a:spLocks noGrp="1"/>
          </p:cNvSpPr>
          <p:nvPr>
            <p:ph idx="1"/>
          </p:nvPr>
        </p:nvSpPr>
        <p:spPr>
          <a:xfrm>
            <a:off x="430306" y="2027541"/>
            <a:ext cx="6101123" cy="3915847"/>
          </a:xfrm>
        </p:spPr>
        <p:txBody>
          <a:bodyPr>
            <a:noAutofit/>
          </a:bodyPr>
          <a:lstStyle/>
          <a:p>
            <a:pPr marL="0" indent="0">
              <a:lnSpc>
                <a:spcPct val="110000"/>
              </a:lnSpc>
              <a:buNone/>
            </a:pPr>
            <a:r>
              <a:rPr lang="en-US" sz="2400" dirty="0"/>
              <a:t>An afterschool activity during meal service is required in order to operate the program at your site. </a:t>
            </a:r>
          </a:p>
          <a:p>
            <a:pPr marL="0" indent="0">
              <a:lnSpc>
                <a:spcPct val="110000"/>
              </a:lnSpc>
              <a:buNone/>
            </a:pPr>
            <a:endParaRPr lang="en-US" sz="2400" dirty="0"/>
          </a:p>
          <a:p>
            <a:pPr marL="0" indent="0">
              <a:lnSpc>
                <a:spcPct val="110000"/>
              </a:lnSpc>
              <a:buNone/>
            </a:pPr>
            <a:r>
              <a:rPr lang="en-US" sz="2400" dirty="0"/>
              <a:t>If you are in COVID-19 lockdown this requirement will look different this year. Sites are encouraged to get creative in order to meet this requirement. Such as age-appropriate workbooks or worksheets.</a:t>
            </a:r>
          </a:p>
        </p:txBody>
      </p:sp>
      <p:pic>
        <p:nvPicPr>
          <p:cNvPr id="4098" name="Picture 2" descr=" ">
            <a:extLst>
              <a:ext uri="{FF2B5EF4-FFF2-40B4-BE49-F238E27FC236}">
                <a16:creationId xmlns:a16="http://schemas.microsoft.com/office/drawing/2014/main" id="{E8586061-5EE3-4E9D-A045-F2AE117CE7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84550" y="311561"/>
            <a:ext cx="2114370" cy="273704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9" name="Straight Connector 78">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100" name="Picture 4" descr=" ">
            <a:extLst>
              <a:ext uri="{FF2B5EF4-FFF2-40B4-BE49-F238E27FC236}">
                <a16:creationId xmlns:a16="http://schemas.microsoft.com/office/drawing/2014/main" id="{69A75520-FC59-4D30-809B-42FB3A8B42C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 b="4358"/>
          <a:stretch/>
        </p:blipFill>
        <p:spPr bwMode="auto">
          <a:xfrm>
            <a:off x="9598572" y="3247120"/>
            <a:ext cx="1995622" cy="271092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Kindergarten Back to School Math &amp; Literacy Worksheets and Activities. 135 pages. A page from the unit: write the missing beginning sound">
            <a:extLst>
              <a:ext uri="{FF2B5EF4-FFF2-40B4-BE49-F238E27FC236}">
                <a16:creationId xmlns:a16="http://schemas.microsoft.com/office/drawing/2014/main" id="{77BA43F4-8785-4D25-8657-00F8641ADCB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4423"/>
          <a:stretch/>
        </p:blipFill>
        <p:spPr bwMode="auto">
          <a:xfrm>
            <a:off x="6723462" y="3220997"/>
            <a:ext cx="2036546" cy="273704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Winter math and literacy pack for first grade. Worksheets and activities with fun to practice different skills such as addition &amp; subtraction, number sense, place value, money etc...">
            <a:extLst>
              <a:ext uri="{FF2B5EF4-FFF2-40B4-BE49-F238E27FC236}">
                <a16:creationId xmlns:a16="http://schemas.microsoft.com/office/drawing/2014/main" id="{2437EFE8-0183-408A-848C-180B02479A2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49" t="1905" r="1625" b="2177"/>
          <a:stretch/>
        </p:blipFill>
        <p:spPr bwMode="auto">
          <a:xfrm>
            <a:off x="9542912" y="311561"/>
            <a:ext cx="2051282" cy="2723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79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7" name="Picture 76">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9" name="Straight Connector 78">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174" name="Picture 6" descr="80% Off Sale Cabbage pattern including seamless. Cabbage vector illustration…">
            <a:extLst>
              <a:ext uri="{FF2B5EF4-FFF2-40B4-BE49-F238E27FC236}">
                <a16:creationId xmlns:a16="http://schemas.microsoft.com/office/drawing/2014/main" id="{2777953A-8D5A-4AC9-9299-11EFC55C27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6078" b="9090"/>
          <a:stretch/>
        </p:blipFill>
        <p:spPr bwMode="auto">
          <a:xfrm rot="16200000">
            <a:off x="2666849" y="-2666847"/>
            <a:ext cx="6858000" cy="12191695"/>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A4092ECB-D375-4A85-AD6E-85644D2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 y="3064931"/>
            <a:ext cx="8293042"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00526" y="3236470"/>
            <a:ext cx="6829044" cy="1252601"/>
          </a:xfrm>
        </p:spPr>
        <p:txBody>
          <a:bodyPr vert="horz" lIns="91440" tIns="45720" rIns="91440" bIns="0" rtlCol="0" anchor="b">
            <a:normAutofit/>
          </a:bodyPr>
          <a:lstStyle/>
          <a:p>
            <a:pPr algn="r"/>
            <a:r>
              <a:rPr lang="en-US" sz="4100">
                <a:solidFill>
                  <a:srgbClr val="FFFFFE"/>
                </a:solidFill>
              </a:rPr>
              <a:t>Site Manager and Monitor Training</a:t>
            </a:r>
          </a:p>
        </p:txBody>
      </p:sp>
      <p:cxnSp>
        <p:nvCxnSpPr>
          <p:cNvPr id="85" name="Straight Connector 84">
            <a:extLst>
              <a:ext uri="{FF2B5EF4-FFF2-40B4-BE49-F238E27FC236}">
                <a16:creationId xmlns:a16="http://schemas.microsoft.com/office/drawing/2014/main" id="{B6C1711D-6DAC-4FE1-B7B6-AC8A81B84C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0525" y="4666480"/>
            <a:ext cx="6829043" cy="0"/>
          </a:xfrm>
          <a:prstGeom prst="line">
            <a:avLst/>
          </a:prstGeom>
          <a:ln w="31750">
            <a:solidFill>
              <a:srgbClr val="C3CB49"/>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4086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580" y="804520"/>
            <a:ext cx="4176511" cy="1049235"/>
          </a:xfrm>
        </p:spPr>
        <p:txBody>
          <a:bodyPr>
            <a:normAutofit/>
          </a:bodyPr>
          <a:lstStyle/>
          <a:p>
            <a:r>
              <a:rPr lang="en-US" dirty="0"/>
              <a:t>Memorandum of Agreements</a:t>
            </a:r>
            <a:endParaRPr lang="en-US"/>
          </a:p>
        </p:txBody>
      </p:sp>
      <p:sp>
        <p:nvSpPr>
          <p:cNvPr id="14" name="Rectangle 13">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p:cNvSpPr>
            <a:spLocks noGrp="1"/>
          </p:cNvSpPr>
          <p:nvPr>
            <p:ph idx="1"/>
          </p:nvPr>
        </p:nvSpPr>
        <p:spPr>
          <a:xfrm>
            <a:off x="821680" y="1524179"/>
            <a:ext cx="5274169" cy="4177373"/>
          </a:xfrm>
        </p:spPr>
        <p:txBody>
          <a:bodyPr>
            <a:noAutofit/>
          </a:bodyPr>
          <a:lstStyle/>
          <a:p>
            <a:pPr marL="0" indent="0">
              <a:buNone/>
            </a:pPr>
            <a:endParaRPr lang="en-US" sz="2400" dirty="0"/>
          </a:p>
          <a:p>
            <a:pPr marL="0" indent="0">
              <a:buNone/>
            </a:pPr>
            <a:r>
              <a:rPr lang="en-US" sz="2400" dirty="0"/>
              <a:t>The Memorandum of Agreement is a document that must be read in full and filled out. This document is an agreement between the Site Manger/Site Monitor and the Food Bank of Alaska. It states the duties that each roll requires. If you have not filled out the MOA yet, please do so and email or fax to FBA. </a:t>
            </a:r>
          </a:p>
        </p:txBody>
      </p:sp>
      <p:pic>
        <p:nvPicPr>
          <p:cNvPr id="5" name="Graphic 4" descr="Pencil">
            <a:extLst>
              <a:ext uri="{FF2B5EF4-FFF2-40B4-BE49-F238E27FC236}">
                <a16:creationId xmlns:a16="http://schemas.microsoft.com/office/drawing/2014/main" id="{05E06BC2-8345-4F66-93D2-BF9393755D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7639" y="1288971"/>
            <a:ext cx="4177373" cy="4177373"/>
          </a:xfrm>
          <a:prstGeom prst="rect">
            <a:avLst/>
          </a:prstGeom>
        </p:spPr>
      </p:pic>
      <p:pic>
        <p:nvPicPr>
          <p:cNvPr id="16" name="Picture 15">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23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98958"/>
            <a:ext cx="9603274" cy="730469"/>
          </a:xfrm>
        </p:spPr>
        <p:txBody>
          <a:bodyPr/>
          <a:lstStyle/>
          <a:p>
            <a:pPr algn="ctr"/>
            <a:r>
              <a:rPr lang="en-US" dirty="0"/>
              <a:t>Manager Role</a:t>
            </a:r>
          </a:p>
        </p:txBody>
      </p:sp>
      <p:sp>
        <p:nvSpPr>
          <p:cNvPr id="3" name="Content Placeholder 2"/>
          <p:cNvSpPr>
            <a:spLocks noGrp="1"/>
          </p:cNvSpPr>
          <p:nvPr>
            <p:ph idx="1"/>
          </p:nvPr>
        </p:nvSpPr>
        <p:spPr>
          <a:xfrm>
            <a:off x="1451578" y="1937857"/>
            <a:ext cx="9603275" cy="3821185"/>
          </a:xfrm>
        </p:spPr>
        <p:txBody>
          <a:bodyPr>
            <a:normAutofit/>
          </a:bodyPr>
          <a:lstStyle/>
          <a:p>
            <a:pPr marL="0" lvl="0" indent="0" eaLnBrk="0" fontAlgn="base" hangingPunct="0">
              <a:lnSpc>
                <a:spcPct val="100000"/>
              </a:lnSpc>
              <a:spcBef>
                <a:spcPct val="0"/>
              </a:spcBef>
              <a:spcAft>
                <a:spcPct val="0"/>
              </a:spcAft>
              <a:buClrTx/>
              <a:buSzTx/>
              <a:buNone/>
            </a:pPr>
            <a:r>
              <a:rPr lang="en-US" sz="2400" dirty="0"/>
              <a:t>The role of the Site Manager is integral to a successful CACFP program. The responsibilities of a Site Manager are: </a:t>
            </a:r>
          </a:p>
          <a:p>
            <a:pPr lvl="1" eaLnBrk="0" fontAlgn="base" hangingPunct="0">
              <a:lnSpc>
                <a:spcPct val="100000"/>
              </a:lnSpc>
              <a:spcBef>
                <a:spcPct val="0"/>
              </a:spcBef>
              <a:spcAft>
                <a:spcPct val="0"/>
              </a:spcAft>
              <a:buClrTx/>
              <a:buSzTx/>
            </a:pPr>
            <a:r>
              <a:rPr lang="en-US" altLang="en-US" sz="2400" dirty="0">
                <a:latin typeface="Arial" panose="020B0604020202020204" pitchFamily="34" charset="0"/>
                <a:ea typeface="Calibri" panose="020F0502020204030204" pitchFamily="34" charset="0"/>
                <a:cs typeface="Arial" panose="020B0604020202020204" pitchFamily="34" charset="0"/>
              </a:rPr>
              <a:t>Serve meals to needy children who are 18 years or younger regardless of race, color, national origin, sex, age or disability. </a:t>
            </a:r>
            <a:endParaRPr lang="en-US" altLang="en-US" sz="2400" dirty="0"/>
          </a:p>
          <a:p>
            <a:pPr lvl="1" eaLnBrk="0" fontAlgn="base" hangingPunct="0">
              <a:lnSpc>
                <a:spcPct val="100000"/>
              </a:lnSpc>
              <a:spcBef>
                <a:spcPct val="0"/>
              </a:spcBef>
              <a:spcAft>
                <a:spcPct val="0"/>
              </a:spcAft>
              <a:buClrTx/>
              <a:buSzTx/>
            </a:pPr>
            <a:r>
              <a:rPr lang="en-US" altLang="en-US" sz="2400" dirty="0">
                <a:latin typeface="Arial" panose="020B0604020202020204" pitchFamily="34" charset="0"/>
                <a:ea typeface="Calibri" panose="020F0502020204030204" pitchFamily="34" charset="0"/>
                <a:cs typeface="Arial" panose="020B0604020202020204" pitchFamily="34" charset="0"/>
              </a:rPr>
              <a:t>Complete the daily meal count form, student sign in, and parent pick up report (if applicable) at each meal service and submit it to FBA weekly. </a:t>
            </a:r>
            <a:endParaRPr lang="en-US" altLang="en-US" sz="2400" dirty="0"/>
          </a:p>
          <a:p>
            <a:pPr lvl="1" eaLnBrk="0" fontAlgn="base" hangingPunct="0">
              <a:lnSpc>
                <a:spcPct val="100000"/>
              </a:lnSpc>
              <a:spcBef>
                <a:spcPct val="0"/>
              </a:spcBef>
              <a:spcAft>
                <a:spcPct val="0"/>
              </a:spcAft>
              <a:buClrTx/>
              <a:buSzTx/>
            </a:pPr>
            <a:r>
              <a:rPr lang="en-US" altLang="en-US" sz="2400" dirty="0">
                <a:latin typeface="Arial" panose="020B0604020202020204" pitchFamily="34" charset="0"/>
                <a:ea typeface="Calibri" panose="020F0502020204030204" pitchFamily="34" charset="0"/>
                <a:cs typeface="Arial" panose="020B0604020202020204" pitchFamily="34" charset="0"/>
              </a:rPr>
              <a:t>Set up and take down the meal service area. </a:t>
            </a:r>
            <a:endParaRPr lang="en-US" altLang="en-US" sz="2400" dirty="0"/>
          </a:p>
          <a:p>
            <a:pPr lvl="1" eaLnBrk="0" fontAlgn="base" hangingPunct="0">
              <a:lnSpc>
                <a:spcPct val="100000"/>
              </a:lnSpc>
              <a:spcBef>
                <a:spcPct val="0"/>
              </a:spcBef>
              <a:spcAft>
                <a:spcPct val="0"/>
              </a:spcAft>
              <a:buClrTx/>
              <a:buSzTx/>
            </a:pPr>
            <a:r>
              <a:rPr lang="en-US" altLang="en-US" sz="2400" dirty="0">
                <a:latin typeface="Arial" panose="020B0604020202020204" pitchFamily="34" charset="0"/>
                <a:ea typeface="Calibri" panose="020F0502020204030204" pitchFamily="34" charset="0"/>
                <a:cs typeface="Arial" panose="020B0604020202020204" pitchFamily="34" charset="0"/>
              </a:rPr>
              <a:t>Supervise the meal service. </a:t>
            </a:r>
          </a:p>
          <a:p>
            <a:pPr lvl="1" eaLnBrk="0" fontAlgn="base" hangingPunct="0">
              <a:lnSpc>
                <a:spcPct val="100000"/>
              </a:lnSpc>
              <a:spcBef>
                <a:spcPct val="0"/>
              </a:spcBef>
              <a:spcAft>
                <a:spcPct val="0"/>
              </a:spcAft>
              <a:buClrTx/>
              <a:buSzTx/>
            </a:pPr>
            <a:r>
              <a:rPr lang="en-US" altLang="en-US" sz="2400" dirty="0">
                <a:latin typeface="Arial" panose="020B0604020202020204" pitchFamily="34" charset="0"/>
                <a:ea typeface="Calibri" panose="020F0502020204030204" pitchFamily="34" charset="0"/>
                <a:cs typeface="Arial" panose="020B0604020202020204" pitchFamily="34" charset="0"/>
              </a:rPr>
              <a:t>Communicate with FBA about food inventory levels </a:t>
            </a:r>
          </a:p>
          <a:p>
            <a:pPr lvl="1" eaLnBrk="0" fontAlgn="base" hangingPunct="0">
              <a:lnSpc>
                <a:spcPct val="100000"/>
              </a:lnSpc>
              <a:spcBef>
                <a:spcPct val="0"/>
              </a:spcBef>
              <a:spcAft>
                <a:spcPct val="0"/>
              </a:spcAft>
              <a:buClrTx/>
              <a:buSzTx/>
            </a:pPr>
            <a:endParaRPr lang="en-US" altLang="en-US" dirty="0">
              <a:latin typeface="Arial" panose="020B0604020202020204" pitchFamily="34" charset="0"/>
              <a:ea typeface="Calibri" panose="020F0502020204030204" pitchFamily="34" charset="0"/>
              <a:cs typeface="Arial" panose="020B0604020202020204" pitchFamily="34" charset="0"/>
            </a:endParaRPr>
          </a:p>
          <a:p>
            <a:pPr marL="457200" lvl="1" indent="0" eaLnBrk="0" fontAlgn="base" hangingPunct="0">
              <a:lnSpc>
                <a:spcPct val="100000"/>
              </a:lnSpc>
              <a:spcBef>
                <a:spcPct val="0"/>
              </a:spcBef>
              <a:spcAft>
                <a:spcPct val="0"/>
              </a:spcAft>
              <a:buClrTx/>
              <a:buSzTx/>
              <a:buFontTx/>
              <a:buChar char="•"/>
            </a:pPr>
            <a:endParaRPr lang="en-US" altLang="en-US" dirty="0">
              <a:latin typeface="Arial" panose="020B0604020202020204" pitchFamily="34" charset="0"/>
            </a:endParaRPr>
          </a:p>
          <a:p>
            <a:pPr marL="0" indent="0" algn="ctr">
              <a:buNone/>
            </a:pPr>
            <a:endParaRPr lang="en-US" dirty="0"/>
          </a:p>
        </p:txBody>
      </p:sp>
    </p:spTree>
    <p:extLst>
      <p:ext uri="{BB962C8B-B14F-4D97-AF65-F5344CB8AC3E}">
        <p14:creationId xmlns:p14="http://schemas.microsoft.com/office/powerpoint/2010/main" val="282992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29A7FA72-EF2C-453A-A6E4-1420D7BF6FB7}"/>
              </a:ext>
            </a:extLst>
          </p:cNvPr>
          <p:cNvSpPr>
            <a:spLocks noGrp="1"/>
          </p:cNvSpPr>
          <p:nvPr>
            <p:ph type="title"/>
          </p:nvPr>
        </p:nvSpPr>
        <p:spPr>
          <a:xfrm>
            <a:off x="1451580" y="804520"/>
            <a:ext cx="4836331" cy="1049235"/>
          </a:xfrm>
        </p:spPr>
        <p:txBody>
          <a:bodyPr>
            <a:noAutofit/>
          </a:bodyPr>
          <a:lstStyle/>
          <a:p>
            <a:r>
              <a:rPr lang="en-US" dirty="0"/>
              <a:t>Site Manager Notification of Leave</a:t>
            </a:r>
          </a:p>
        </p:txBody>
      </p:sp>
      <p:sp>
        <p:nvSpPr>
          <p:cNvPr id="14" name="Rectangle 13">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BBD463A0-7DC6-40BA-A51D-4C3E84A803D2}"/>
              </a:ext>
            </a:extLst>
          </p:cNvPr>
          <p:cNvSpPr>
            <a:spLocks noGrp="1"/>
          </p:cNvSpPr>
          <p:nvPr>
            <p:ph idx="1"/>
          </p:nvPr>
        </p:nvSpPr>
        <p:spPr>
          <a:xfrm>
            <a:off x="1451581" y="2015732"/>
            <a:ext cx="4172212" cy="3450613"/>
          </a:xfrm>
        </p:spPr>
        <p:txBody>
          <a:bodyPr>
            <a:normAutofit/>
          </a:bodyPr>
          <a:lstStyle/>
          <a:p>
            <a:pPr marL="0" indent="0">
              <a:buNone/>
            </a:pPr>
            <a:r>
              <a:rPr lang="en-US" dirty="0"/>
              <a:t>If a Site Manager takes any leave of absence during their participation in CACFP they must fill out a </a:t>
            </a:r>
            <a:r>
              <a:rPr lang="en-US" b="1" dirty="0"/>
              <a:t>Notification of Leave Form </a:t>
            </a:r>
            <a:r>
              <a:rPr lang="en-US" dirty="0"/>
              <a:t>and submit it to FBA at least 24 hours before their leave. They must also appoint a Temporary Site Manager to assume all responsibilities while they are gone. </a:t>
            </a:r>
          </a:p>
        </p:txBody>
      </p:sp>
      <p:pic>
        <p:nvPicPr>
          <p:cNvPr id="5" name="Picture 4" descr="A screenshot of a cell phone&#10;&#10;Description automatically generated">
            <a:extLst>
              <a:ext uri="{FF2B5EF4-FFF2-40B4-BE49-F238E27FC236}">
                <a16:creationId xmlns:a16="http://schemas.microsoft.com/office/drawing/2014/main" id="{BDEB57F1-35E1-4107-BC6A-3C4D3A7F56A4}"/>
              </a:ext>
            </a:extLst>
          </p:cNvPr>
          <p:cNvPicPr>
            <a:picLocks noChangeAspect="1"/>
          </p:cNvPicPr>
          <p:nvPr/>
        </p:nvPicPr>
        <p:blipFill rotWithShape="1">
          <a:blip r:embed="rId2">
            <a:extLst>
              <a:ext uri="{28A0092B-C50C-407E-A947-70E740481C1C}">
                <a14:useLocalDpi xmlns:a14="http://schemas.microsoft.com/office/drawing/2010/main" val="0"/>
              </a:ext>
            </a:extLst>
          </a:blip>
          <a:srcRect r="5321"/>
          <a:stretch/>
        </p:blipFill>
        <p:spPr>
          <a:xfrm>
            <a:off x="6909748" y="724886"/>
            <a:ext cx="4063052" cy="5154833"/>
          </a:xfrm>
          <a:prstGeom prst="rect">
            <a:avLst/>
          </a:prstGeom>
        </p:spPr>
      </p:pic>
      <p:pic>
        <p:nvPicPr>
          <p:cNvPr id="16" name="Picture 15">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80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98958"/>
            <a:ext cx="9603274" cy="730469"/>
          </a:xfrm>
        </p:spPr>
        <p:txBody>
          <a:bodyPr/>
          <a:lstStyle/>
          <a:p>
            <a:pPr algn="ctr"/>
            <a:r>
              <a:rPr lang="en-US" dirty="0"/>
              <a:t>Monitor Role</a:t>
            </a:r>
          </a:p>
        </p:txBody>
      </p:sp>
      <p:sp>
        <p:nvSpPr>
          <p:cNvPr id="3" name="Content Placeholder 2"/>
          <p:cNvSpPr>
            <a:spLocks noGrp="1"/>
          </p:cNvSpPr>
          <p:nvPr>
            <p:ph idx="1"/>
          </p:nvPr>
        </p:nvSpPr>
        <p:spPr>
          <a:xfrm>
            <a:off x="1048168" y="1988837"/>
            <a:ext cx="10354939" cy="4021997"/>
          </a:xfrm>
        </p:spPr>
        <p:txBody>
          <a:bodyPr>
            <a:normAutofit fontScale="92500" lnSpcReduction="20000"/>
          </a:bodyPr>
          <a:lstStyle/>
          <a:p>
            <a:pPr marL="0" indent="0">
              <a:lnSpc>
                <a:spcPct val="110000"/>
              </a:lnSpc>
              <a:buNone/>
            </a:pPr>
            <a:r>
              <a:rPr lang="en-US" sz="2400" dirty="0"/>
              <a:t>The role of Site Monitor is very important. You are the link between FBA and the site, and we rely on you to ensure that the sites operate in accordance with program guidance and requirements. The responsibilities of the Site Monitor are:</a:t>
            </a:r>
          </a:p>
          <a:p>
            <a:pPr>
              <a:lnSpc>
                <a:spcPct val="110000"/>
              </a:lnSpc>
            </a:pPr>
            <a:r>
              <a:rPr lang="en-US" sz="2400" dirty="0"/>
              <a:t>The monitor should oversee the distribution at least 3 times during the program to ensure that only kids are being served meals, that meals are being eaten on site (unless parent/child picking up meals), and that the program is running smoothly. </a:t>
            </a:r>
          </a:p>
          <a:p>
            <a:pPr>
              <a:lnSpc>
                <a:spcPct val="110000"/>
              </a:lnSpc>
            </a:pPr>
            <a:r>
              <a:rPr lang="en-US" sz="2400" dirty="0"/>
              <a:t>The monitor may not be affiliated (either through family relation or through a business/employer relationship) with the organization/group running the CACFP meal service. </a:t>
            </a:r>
          </a:p>
          <a:p>
            <a:pPr marL="0" indent="0">
              <a:lnSpc>
                <a:spcPct val="110000"/>
              </a:lnSpc>
              <a:buNone/>
            </a:pPr>
            <a:r>
              <a:rPr lang="en-US" sz="2400" b="1" dirty="0">
                <a:solidFill>
                  <a:srgbClr val="FF0000"/>
                </a:solidFill>
              </a:rPr>
              <a:t>**If the Site Monitor changes please let FBA know immediately.  And send the new monitor information and signed MOA. </a:t>
            </a:r>
          </a:p>
          <a:p>
            <a:pPr marL="0" indent="0" algn="ctr">
              <a:buNone/>
            </a:pPr>
            <a:endParaRPr lang="en-US" dirty="0"/>
          </a:p>
        </p:txBody>
      </p:sp>
    </p:spTree>
    <p:extLst>
      <p:ext uri="{BB962C8B-B14F-4D97-AF65-F5344CB8AC3E}">
        <p14:creationId xmlns:p14="http://schemas.microsoft.com/office/powerpoint/2010/main" val="288290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1065402"/>
            <a:ext cx="9603275" cy="788352"/>
          </a:xfrm>
        </p:spPr>
        <p:txBody>
          <a:bodyPr>
            <a:normAutofit/>
          </a:bodyPr>
          <a:lstStyle/>
          <a:p>
            <a:pPr algn="ctr"/>
            <a:r>
              <a:rPr lang="en-US" dirty="0"/>
              <a:t>Monitoring Review Dates</a:t>
            </a:r>
          </a:p>
        </p:txBody>
      </p:sp>
      <p:graphicFrame>
        <p:nvGraphicFramePr>
          <p:cNvPr id="5" name="Content Placeholder 2">
            <a:extLst>
              <a:ext uri="{FF2B5EF4-FFF2-40B4-BE49-F238E27FC236}">
                <a16:creationId xmlns:a16="http://schemas.microsoft.com/office/drawing/2014/main" id="{6221B41C-913F-43B3-8784-1D8710CE0432}"/>
              </a:ext>
            </a:extLst>
          </p:cNvPr>
          <p:cNvGraphicFramePr>
            <a:graphicFrameLocks noGrp="1"/>
          </p:cNvGraphicFramePr>
          <p:nvPr>
            <p:ph idx="1"/>
            <p:extLst>
              <p:ext uri="{D42A27DB-BD31-4B8C-83A1-F6EECF244321}">
                <p14:modId xmlns:p14="http://schemas.microsoft.com/office/powerpoint/2010/main" val="2248498910"/>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957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030" name="Picture 6" descr="Our Survey Campaign Raised $1,330 for Australian Wildfire Relief ...">
            <a:extLst>
              <a:ext uri="{FF2B5EF4-FFF2-40B4-BE49-F238E27FC236}">
                <a16:creationId xmlns:a16="http://schemas.microsoft.com/office/drawing/2014/main" id="{DFEE8AFF-91BE-403A-9C72-EF261EC12F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91" t="16103" b="3681"/>
          <a:stretch/>
        </p:blipFill>
        <p:spPr bwMode="auto">
          <a:xfrm>
            <a:off x="-617" y="10"/>
            <a:ext cx="12191695"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68B8211-0B9F-4516-8771-3316E00DB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B7582E73-8B46-4A0E-944E-58357C8088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789" y="1847088"/>
            <a:ext cx="6813363" cy="0"/>
          </a:xfrm>
          <a:prstGeom prst="line">
            <a:avLst/>
          </a:prstGeom>
          <a:ln w="31750">
            <a:solidFill>
              <a:srgbClr val="B9E27D"/>
            </a:solidFill>
          </a:ln>
        </p:spPr>
        <p:style>
          <a:lnRef idx="3">
            <a:schemeClr val="accent1"/>
          </a:lnRef>
          <a:fillRef idx="0">
            <a:schemeClr val="accent1"/>
          </a:fillRef>
          <a:effectRef idx="2">
            <a:schemeClr val="accent1"/>
          </a:effectRef>
          <a:fontRef idx="minor">
            <a:schemeClr val="tx1"/>
          </a:fontRef>
        </p:style>
      </p:cxnSp>
      <p:sp>
        <p:nvSpPr>
          <p:cNvPr id="3" name="Content Placeholder 2">
            <a:extLst>
              <a:ext uri="{FF2B5EF4-FFF2-40B4-BE49-F238E27FC236}">
                <a16:creationId xmlns:a16="http://schemas.microsoft.com/office/drawing/2014/main" id="{7827872A-AB5A-42C8-AEA2-B44A57FB3AC8}"/>
              </a:ext>
            </a:extLst>
          </p:cNvPr>
          <p:cNvSpPr>
            <a:spLocks noGrp="1"/>
          </p:cNvSpPr>
          <p:nvPr>
            <p:ph idx="1"/>
          </p:nvPr>
        </p:nvSpPr>
        <p:spPr>
          <a:xfrm>
            <a:off x="4063421" y="2015733"/>
            <a:ext cx="6815731" cy="4021267"/>
          </a:xfrm>
        </p:spPr>
        <p:txBody>
          <a:bodyPr>
            <a:normAutofit/>
          </a:bodyPr>
          <a:lstStyle/>
          <a:p>
            <a:pPr marL="0" indent="0">
              <a:lnSpc>
                <a:spcPct val="110000"/>
              </a:lnSpc>
              <a:buClr>
                <a:srgbClr val="B9E27D"/>
              </a:buClr>
              <a:buNone/>
            </a:pPr>
            <a:r>
              <a:rPr lang="en-US" dirty="0">
                <a:solidFill>
                  <a:srgbClr val="FFFFFE"/>
                </a:solidFill>
              </a:rPr>
              <a:t>The Food Bank of Alaska thanks you for participating in today’s Child and Adult Care Food Program training. We would also like to thank you for being a site that is helping to eliminate hunger among Alaska’s youth. </a:t>
            </a:r>
          </a:p>
          <a:p>
            <a:pPr marL="0" indent="0">
              <a:lnSpc>
                <a:spcPct val="110000"/>
              </a:lnSpc>
              <a:buClr>
                <a:srgbClr val="B9E27D"/>
              </a:buClr>
              <a:buNone/>
            </a:pPr>
            <a:r>
              <a:rPr lang="en-US" dirty="0">
                <a:solidFill>
                  <a:srgbClr val="FFFFFE"/>
                </a:solidFill>
              </a:rPr>
              <a:t>If you have any questions or concerns, please reach out to Nora Elam:</a:t>
            </a:r>
          </a:p>
          <a:p>
            <a:pPr lvl="1">
              <a:lnSpc>
                <a:spcPct val="110000"/>
              </a:lnSpc>
              <a:buClr>
                <a:srgbClr val="B9E27D"/>
              </a:buClr>
            </a:pPr>
            <a:r>
              <a:rPr lang="en-US" dirty="0">
                <a:solidFill>
                  <a:srgbClr val="FFFFFE"/>
                </a:solidFill>
              </a:rPr>
              <a:t>Email: smitchell@foodbankofalaska.org </a:t>
            </a:r>
          </a:p>
          <a:p>
            <a:pPr lvl="1">
              <a:lnSpc>
                <a:spcPct val="110000"/>
              </a:lnSpc>
              <a:buClr>
                <a:srgbClr val="B9E27D"/>
              </a:buClr>
            </a:pPr>
            <a:r>
              <a:rPr lang="en-US" dirty="0">
                <a:solidFill>
                  <a:srgbClr val="FFFFFE"/>
                </a:solidFill>
              </a:rPr>
              <a:t>Direct Line: (907) 222-3104</a:t>
            </a:r>
          </a:p>
          <a:p>
            <a:pPr lvl="1">
              <a:lnSpc>
                <a:spcPct val="110000"/>
              </a:lnSpc>
              <a:buClr>
                <a:srgbClr val="B9E27D"/>
              </a:buClr>
            </a:pPr>
            <a:r>
              <a:rPr lang="en-US" dirty="0">
                <a:solidFill>
                  <a:srgbClr val="FFFFFE"/>
                </a:solidFill>
              </a:rPr>
              <a:t>Fax: 1-888-797-0095</a:t>
            </a:r>
          </a:p>
          <a:p>
            <a:pPr lvl="1">
              <a:lnSpc>
                <a:spcPct val="110000"/>
              </a:lnSpc>
              <a:buClr>
                <a:srgbClr val="B9E27D"/>
              </a:buClr>
            </a:pPr>
            <a:endParaRPr lang="en-US" dirty="0">
              <a:solidFill>
                <a:srgbClr val="FFFFFE"/>
              </a:solidFill>
            </a:endParaRPr>
          </a:p>
        </p:txBody>
      </p:sp>
    </p:spTree>
    <p:extLst>
      <p:ext uri="{BB962C8B-B14F-4D97-AF65-F5344CB8AC3E}">
        <p14:creationId xmlns:p14="http://schemas.microsoft.com/office/powerpoint/2010/main" val="427202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914" y="343125"/>
            <a:ext cx="5444171" cy="1116560"/>
          </a:xfrm>
        </p:spPr>
        <p:txBody>
          <a:bodyPr>
            <a:normAutofit fontScale="90000"/>
          </a:bodyPr>
          <a:lstStyle/>
          <a:p>
            <a:pPr algn="ctr"/>
            <a:br>
              <a:rPr lang="en-US" dirty="0"/>
            </a:br>
            <a:r>
              <a:rPr lang="en-US" dirty="0"/>
              <a:t>General Responsibilities of CACFP Programs</a:t>
            </a:r>
          </a:p>
        </p:txBody>
      </p:sp>
      <p:sp>
        <p:nvSpPr>
          <p:cNvPr id="3" name="Content Placeholder 2"/>
          <p:cNvSpPr>
            <a:spLocks noGrp="1"/>
          </p:cNvSpPr>
          <p:nvPr>
            <p:ph idx="1"/>
          </p:nvPr>
        </p:nvSpPr>
        <p:spPr/>
        <p:txBody>
          <a:bodyPr>
            <a:noAutofit/>
          </a:bodyPr>
          <a:lstStyle/>
          <a:p>
            <a:pPr>
              <a:buBlip>
                <a:blip r:embed="rId3"/>
              </a:buBlip>
            </a:pPr>
            <a:r>
              <a:rPr lang="en-US" sz="2400" dirty="0"/>
              <a:t>Serve healthy meals that are in alignment with USDA meal patterns</a:t>
            </a:r>
          </a:p>
          <a:p>
            <a:pPr>
              <a:buBlip>
                <a:blip r:embed="rId3"/>
              </a:buBlip>
            </a:pPr>
            <a:r>
              <a:rPr lang="en-US" sz="2400" dirty="0"/>
              <a:t>Keep daily records of participants in attendance and quantities of meals served.</a:t>
            </a:r>
          </a:p>
          <a:p>
            <a:pPr>
              <a:buBlip>
                <a:blip r:embed="rId3"/>
              </a:buBlip>
            </a:pPr>
            <a:r>
              <a:rPr lang="en-US" sz="2400" dirty="0"/>
              <a:t>Follow all health and safety requirements per federal, state, and local authorities</a:t>
            </a:r>
          </a:p>
          <a:p>
            <a:pPr>
              <a:buBlip>
                <a:blip r:embed="rId3"/>
              </a:buBlip>
            </a:pPr>
            <a:r>
              <a:rPr lang="en-US" sz="2400" dirty="0"/>
              <a:t>Comply with all CACFP regulations and the Alaska Department of Education.</a:t>
            </a:r>
          </a:p>
        </p:txBody>
      </p:sp>
    </p:spTree>
    <p:extLst>
      <p:ext uri="{BB962C8B-B14F-4D97-AF65-F5344CB8AC3E}">
        <p14:creationId xmlns:p14="http://schemas.microsoft.com/office/powerpoint/2010/main" val="377917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1152448"/>
            <a:ext cx="9603275" cy="695858"/>
          </a:xfrm>
        </p:spPr>
        <p:txBody>
          <a:bodyPr/>
          <a:lstStyle/>
          <a:p>
            <a:pPr algn="ctr"/>
            <a:r>
              <a:rPr lang="en-US" dirty="0"/>
              <a:t>Additional Resources</a:t>
            </a:r>
          </a:p>
        </p:txBody>
      </p:sp>
      <p:sp>
        <p:nvSpPr>
          <p:cNvPr id="3" name="Content Placeholder 2"/>
          <p:cNvSpPr>
            <a:spLocks noGrp="1"/>
          </p:cNvSpPr>
          <p:nvPr>
            <p:ph idx="1"/>
          </p:nvPr>
        </p:nvSpPr>
        <p:spPr>
          <a:xfrm>
            <a:off x="1828098" y="2856836"/>
            <a:ext cx="4102056" cy="1144327"/>
          </a:xfrm>
        </p:spPr>
        <p:txBody>
          <a:bodyPr/>
          <a:lstStyle/>
          <a:p>
            <a:pPr marL="0" indent="0">
              <a:buNone/>
            </a:pPr>
            <a:r>
              <a:rPr lang="en-US" sz="2400" dirty="0"/>
              <a:t>Institute of Child Nutrition:</a:t>
            </a:r>
          </a:p>
          <a:p>
            <a:pPr marL="0" indent="0">
              <a:buNone/>
            </a:pPr>
            <a:r>
              <a:rPr lang="en-US" sz="2400" dirty="0"/>
              <a:t>https://theicn.org/</a:t>
            </a:r>
          </a:p>
          <a:p>
            <a:endParaRPr lang="en-US" dirty="0"/>
          </a:p>
        </p:txBody>
      </p:sp>
      <p:pic>
        <p:nvPicPr>
          <p:cNvPr id="4" name="Picture 3"/>
          <p:cNvPicPr>
            <a:picLocks noChangeAspect="1"/>
          </p:cNvPicPr>
          <p:nvPr/>
        </p:nvPicPr>
        <p:blipFill>
          <a:blip r:embed="rId2"/>
          <a:stretch>
            <a:fillRect/>
          </a:stretch>
        </p:blipFill>
        <p:spPr>
          <a:xfrm>
            <a:off x="5930154" y="2112053"/>
            <a:ext cx="5560068" cy="3778219"/>
          </a:xfrm>
          <a:prstGeom prst="rect">
            <a:avLst/>
          </a:prstGeom>
        </p:spPr>
      </p:pic>
    </p:spTree>
    <p:extLst>
      <p:ext uri="{BB962C8B-B14F-4D97-AF65-F5344CB8AC3E}">
        <p14:creationId xmlns:p14="http://schemas.microsoft.com/office/powerpoint/2010/main" val="309608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143" y="1098958"/>
            <a:ext cx="9603275" cy="739716"/>
          </a:xfrm>
        </p:spPr>
        <p:txBody>
          <a:bodyPr/>
          <a:lstStyle/>
          <a:p>
            <a:pPr algn="ctr"/>
            <a:r>
              <a:rPr lang="en-US" dirty="0"/>
              <a:t>https://education.alaska.gov/cnp/cacfp1</a:t>
            </a:r>
          </a:p>
        </p:txBody>
      </p:sp>
      <p:pic>
        <p:nvPicPr>
          <p:cNvPr id="7" name="Content Placeholder 6"/>
          <p:cNvPicPr>
            <a:picLocks noGrp="1" noChangeAspect="1"/>
          </p:cNvPicPr>
          <p:nvPr>
            <p:ph idx="1"/>
          </p:nvPr>
        </p:nvPicPr>
        <p:blipFill>
          <a:blip r:embed="rId2"/>
          <a:stretch>
            <a:fillRect/>
          </a:stretch>
        </p:blipFill>
        <p:spPr>
          <a:xfrm>
            <a:off x="3473768" y="2100679"/>
            <a:ext cx="5244463" cy="3793638"/>
          </a:xfrm>
          <a:prstGeom prst="rect">
            <a:avLst/>
          </a:prstGeom>
        </p:spPr>
      </p:pic>
    </p:spTree>
    <p:extLst>
      <p:ext uri="{BB962C8B-B14F-4D97-AF65-F5344CB8AC3E}">
        <p14:creationId xmlns:p14="http://schemas.microsoft.com/office/powerpoint/2010/main" val="4427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https://www.fns.usda.gov/cacfp/afterschool-programs</a:t>
            </a:r>
          </a:p>
        </p:txBody>
      </p:sp>
      <p:pic>
        <p:nvPicPr>
          <p:cNvPr id="4" name="Content Placeholder 3"/>
          <p:cNvPicPr>
            <a:picLocks noGrp="1" noChangeAspect="1"/>
          </p:cNvPicPr>
          <p:nvPr>
            <p:ph idx="1"/>
          </p:nvPr>
        </p:nvPicPr>
        <p:blipFill>
          <a:blip r:embed="rId3"/>
          <a:stretch>
            <a:fillRect/>
          </a:stretch>
        </p:blipFill>
        <p:spPr>
          <a:xfrm>
            <a:off x="3989289" y="2047950"/>
            <a:ext cx="4213422" cy="3994025"/>
          </a:xfrm>
          <a:prstGeom prst="rect">
            <a:avLst/>
          </a:prstGeom>
        </p:spPr>
      </p:pic>
    </p:spTree>
    <p:extLst>
      <p:ext uri="{BB962C8B-B14F-4D97-AF65-F5344CB8AC3E}">
        <p14:creationId xmlns:p14="http://schemas.microsoft.com/office/powerpoint/2010/main" val="341135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9" name="Picture 78">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1" name="Straight Connector 80">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104" name="Picture 8" descr="OC Fair Equal Access Guide | OC Fair &amp; Event Center - Costa Mesa, CA">
            <a:extLst>
              <a:ext uri="{FF2B5EF4-FFF2-40B4-BE49-F238E27FC236}">
                <a16:creationId xmlns:a16="http://schemas.microsoft.com/office/drawing/2014/main" id="{39AF10BB-4D32-42E6-BCE8-579F6D3EB2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948" t="9091" r="17164" b="-1"/>
          <a:stretch/>
        </p:blipFill>
        <p:spPr bwMode="auto">
          <a:xfrm>
            <a:off x="2" y="10"/>
            <a:ext cx="12191695" cy="6857990"/>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A4092ECB-D375-4A85-AD6E-85644D2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 y="3064931"/>
            <a:ext cx="8293042"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BA13F3E-DEEB-495B-A68E-F5A59C6092E1}"/>
              </a:ext>
            </a:extLst>
          </p:cNvPr>
          <p:cNvSpPr>
            <a:spLocks noGrp="1"/>
          </p:cNvSpPr>
          <p:nvPr>
            <p:ph type="title"/>
          </p:nvPr>
        </p:nvSpPr>
        <p:spPr>
          <a:xfrm>
            <a:off x="1300526" y="3236470"/>
            <a:ext cx="6829044" cy="1252601"/>
          </a:xfrm>
        </p:spPr>
        <p:txBody>
          <a:bodyPr vert="horz" lIns="91440" tIns="45720" rIns="91440" bIns="0" rtlCol="0" anchor="b">
            <a:normAutofit/>
          </a:bodyPr>
          <a:lstStyle/>
          <a:p>
            <a:pPr algn="r"/>
            <a:r>
              <a:rPr lang="en-US" sz="4400" dirty="0">
                <a:solidFill>
                  <a:srgbClr val="FFFFFE"/>
                </a:solidFill>
              </a:rPr>
              <a:t>Civil Rights</a:t>
            </a:r>
          </a:p>
        </p:txBody>
      </p:sp>
      <p:sp>
        <p:nvSpPr>
          <p:cNvPr id="3" name="Text Placeholder 2"/>
          <p:cNvSpPr>
            <a:spLocks noGrp="1"/>
          </p:cNvSpPr>
          <p:nvPr>
            <p:ph type="body" idx="1"/>
          </p:nvPr>
        </p:nvSpPr>
        <p:spPr>
          <a:xfrm>
            <a:off x="1300525" y="4669144"/>
            <a:ext cx="6829043" cy="716529"/>
          </a:xfrm>
        </p:spPr>
        <p:txBody>
          <a:bodyPr vert="horz" lIns="91440" tIns="91440" rIns="91440" bIns="91440" rtlCol="0">
            <a:normAutofit/>
          </a:bodyPr>
          <a:lstStyle/>
          <a:p>
            <a:pPr algn="r"/>
            <a:r>
              <a:rPr lang="en-US" sz="1600" cap="all">
                <a:solidFill>
                  <a:srgbClr val="FFFFFE"/>
                </a:solidFill>
              </a:rPr>
              <a:t>Ensuring All Children Have Equal Access to Meals</a:t>
            </a:r>
          </a:p>
          <a:p>
            <a:pPr algn="r"/>
            <a:endParaRPr lang="en-US" sz="1600" cap="all">
              <a:solidFill>
                <a:srgbClr val="FFFFFE"/>
              </a:solidFill>
            </a:endParaRPr>
          </a:p>
        </p:txBody>
      </p:sp>
      <p:cxnSp>
        <p:nvCxnSpPr>
          <p:cNvPr id="87" name="Straight Connector 86">
            <a:extLst>
              <a:ext uri="{FF2B5EF4-FFF2-40B4-BE49-F238E27FC236}">
                <a16:creationId xmlns:a16="http://schemas.microsoft.com/office/drawing/2014/main" id="{B6C1711D-6DAC-4FE1-B7B6-AC8A81B84C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0525" y="4666480"/>
            <a:ext cx="6829043" cy="0"/>
          </a:xfrm>
          <a:prstGeom prst="line">
            <a:avLst/>
          </a:prstGeom>
          <a:ln w="31750">
            <a:solidFill>
              <a:srgbClr val="DF583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001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712" y="935287"/>
            <a:ext cx="4278575" cy="903214"/>
          </a:xfrm>
        </p:spPr>
        <p:txBody>
          <a:bodyPr/>
          <a:lstStyle/>
          <a:p>
            <a:pPr algn="ctr"/>
            <a:r>
              <a:rPr lang="en-US" dirty="0"/>
              <a:t> USDA Policy</a:t>
            </a:r>
          </a:p>
        </p:txBody>
      </p:sp>
      <p:sp>
        <p:nvSpPr>
          <p:cNvPr id="3" name="Rectangle 2"/>
          <p:cNvSpPr/>
          <p:nvPr/>
        </p:nvSpPr>
        <p:spPr>
          <a:xfrm>
            <a:off x="577249" y="3013501"/>
            <a:ext cx="7400101" cy="830997"/>
          </a:xfrm>
          <a:prstGeom prst="rect">
            <a:avLst/>
          </a:prstGeom>
        </p:spPr>
        <p:txBody>
          <a:bodyPr wrap="square">
            <a:spAutoFit/>
          </a:bodyPr>
          <a:lstStyle/>
          <a:p>
            <a:r>
              <a:rPr lang="en-US" sz="2400" dirty="0"/>
              <a:t>All institutions participating in or administering USDA programs are prohibited from discriminating. </a:t>
            </a:r>
          </a:p>
        </p:txBody>
      </p:sp>
      <p:pic>
        <p:nvPicPr>
          <p:cNvPr id="3074" name="Picture 2" descr="USDA">
            <a:extLst>
              <a:ext uri="{FF2B5EF4-FFF2-40B4-BE49-F238E27FC236}">
                <a16:creationId xmlns:a16="http://schemas.microsoft.com/office/drawing/2014/main" id="{F77EF9C9-A045-4310-944A-9FD59BD7C1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5104" y="2427352"/>
            <a:ext cx="3605868" cy="2452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05689" y="1933040"/>
            <a:ext cx="4566589" cy="4478149"/>
          </a:xfrm>
          <a:prstGeom prst="rect">
            <a:avLst/>
          </a:prstGeom>
        </p:spPr>
        <p:txBody>
          <a:bodyPr wrap="square">
            <a:spAutoFit/>
          </a:bodyPr>
          <a:lstStyle/>
          <a:p>
            <a:r>
              <a:rPr lang="en-US" sz="2400" dirty="0"/>
              <a:t>All sites must display the most current “And Justice for All” poster:</a:t>
            </a:r>
          </a:p>
          <a:p>
            <a:pPr marL="342900" indent="-342900">
              <a:lnSpc>
                <a:spcPct val="150000"/>
              </a:lnSpc>
              <a:buFont typeface="Arial" panose="020B0604020202020204" pitchFamily="34" charset="0"/>
              <a:buChar char="•"/>
            </a:pPr>
            <a:r>
              <a:rPr lang="en-US" sz="2400" dirty="0"/>
              <a:t>In the food service area.</a:t>
            </a:r>
          </a:p>
          <a:p>
            <a:pPr marL="342900" indent="-342900">
              <a:lnSpc>
                <a:spcPct val="150000"/>
              </a:lnSpc>
              <a:buFont typeface="Arial" panose="020B0604020202020204" pitchFamily="34" charset="0"/>
              <a:buChar char="•"/>
            </a:pPr>
            <a:r>
              <a:rPr lang="en-US" sz="2400" dirty="0"/>
              <a:t>In a location that is easily visible to students and the public.</a:t>
            </a:r>
          </a:p>
          <a:p>
            <a:pPr marL="342900" indent="-342900">
              <a:lnSpc>
                <a:spcPct val="150000"/>
              </a:lnSpc>
              <a:buFont typeface="Arial" panose="020B0604020202020204" pitchFamily="34" charset="0"/>
              <a:buChar char="•"/>
            </a:pPr>
            <a:r>
              <a:rPr lang="en-US" sz="2400" dirty="0"/>
              <a:t>If you need a poster, please inform FBA.</a:t>
            </a:r>
          </a:p>
          <a:p>
            <a:pPr marL="342900" indent="-342900">
              <a:lnSpc>
                <a:spcPct val="150000"/>
              </a:lnSpc>
              <a:buFont typeface="Arial" panose="020B0604020202020204" pitchFamily="34" charset="0"/>
              <a:buChar char="•"/>
            </a:pPr>
            <a:endParaRPr lang="en-US" sz="2400" dirty="0"/>
          </a:p>
        </p:txBody>
      </p:sp>
      <p:sp>
        <p:nvSpPr>
          <p:cNvPr id="2" name="TextBox 1">
            <a:extLst>
              <a:ext uri="{FF2B5EF4-FFF2-40B4-BE49-F238E27FC236}">
                <a16:creationId xmlns:a16="http://schemas.microsoft.com/office/drawing/2014/main" id="{D9DB8E8E-57DE-41C1-AECB-58DA6E3943A2}"/>
              </a:ext>
            </a:extLst>
          </p:cNvPr>
          <p:cNvSpPr txBox="1"/>
          <p:nvPr/>
        </p:nvSpPr>
        <p:spPr>
          <a:xfrm>
            <a:off x="3618209" y="866587"/>
            <a:ext cx="4955582" cy="646331"/>
          </a:xfrm>
          <a:prstGeom prst="rect">
            <a:avLst/>
          </a:prstGeom>
          <a:noFill/>
        </p:spPr>
        <p:txBody>
          <a:bodyPr wrap="square" rtlCol="0">
            <a:spAutoFit/>
          </a:bodyPr>
          <a:lstStyle/>
          <a:p>
            <a:r>
              <a:rPr lang="en-US" sz="3600" dirty="0">
                <a:solidFill>
                  <a:schemeClr val="tx1">
                    <a:lumMod val="50000"/>
                  </a:schemeClr>
                </a:solidFill>
                <a:latin typeface="+mj-lt"/>
              </a:rPr>
              <a:t>And Justice For All Poster</a:t>
            </a:r>
          </a:p>
        </p:txBody>
      </p:sp>
      <p:pic>
        <p:nvPicPr>
          <p:cNvPr id="4" name="Picture 3" descr="A close up of a green screen&#10;&#10;Description automatically generated">
            <a:extLst>
              <a:ext uri="{FF2B5EF4-FFF2-40B4-BE49-F238E27FC236}">
                <a16:creationId xmlns:a16="http://schemas.microsoft.com/office/drawing/2014/main" id="{5AA9DD09-E405-4D44-91D0-190C80C46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2812" y="1933040"/>
            <a:ext cx="2653994" cy="4069457"/>
          </a:xfrm>
          <a:prstGeom prst="rect">
            <a:avLst/>
          </a:prstGeom>
        </p:spPr>
      </p:pic>
    </p:spTree>
    <p:extLst>
      <p:ext uri="{BB962C8B-B14F-4D97-AF65-F5344CB8AC3E}">
        <p14:creationId xmlns:p14="http://schemas.microsoft.com/office/powerpoint/2010/main" val="169370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580" y="804520"/>
            <a:ext cx="4176511" cy="1049235"/>
          </a:xfrm>
        </p:spPr>
        <p:txBody>
          <a:bodyPr>
            <a:normAutofit/>
          </a:bodyPr>
          <a:lstStyle/>
          <a:p>
            <a:r>
              <a:rPr lang="en-US" dirty="0"/>
              <a:t>Reasonable  Accommodations</a:t>
            </a:r>
          </a:p>
        </p:txBody>
      </p:sp>
      <p:sp>
        <p:nvSpPr>
          <p:cNvPr id="141" name="Rectangle 140">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p:cNvSpPr>
            <a:spLocks noGrp="1"/>
          </p:cNvSpPr>
          <p:nvPr>
            <p:ph idx="1"/>
          </p:nvPr>
        </p:nvSpPr>
        <p:spPr>
          <a:xfrm>
            <a:off x="1451580" y="2015732"/>
            <a:ext cx="4760033" cy="3450613"/>
          </a:xfrm>
        </p:spPr>
        <p:txBody>
          <a:bodyPr>
            <a:noAutofit/>
          </a:bodyPr>
          <a:lstStyle/>
          <a:p>
            <a:pPr marL="0" indent="0">
              <a:buNone/>
            </a:pPr>
            <a:r>
              <a:rPr lang="en-US" sz="2400" dirty="0"/>
              <a:t>Sponsors are required to make reasonable accommodations for children with disabilities.  </a:t>
            </a:r>
          </a:p>
          <a:p>
            <a:pPr marL="0" indent="0">
              <a:buNone/>
            </a:pPr>
            <a:endParaRPr lang="en-US" sz="2400" dirty="0"/>
          </a:p>
          <a:p>
            <a:pPr marL="0" indent="0">
              <a:buNone/>
            </a:pPr>
            <a:r>
              <a:rPr lang="en-US" sz="2400" dirty="0"/>
              <a:t>If you have children with disabilities wishing to participate but need accommodations, let FBA know.</a:t>
            </a:r>
          </a:p>
        </p:txBody>
      </p:sp>
      <p:pic>
        <p:nvPicPr>
          <p:cNvPr id="1028" name="Picture 4" descr="WEBINAR: Interactive Accommodation Process in the Workplace – Employer  Advisory Council of Orange County">
            <a:extLst>
              <a:ext uri="{FF2B5EF4-FFF2-40B4-BE49-F238E27FC236}">
                <a16:creationId xmlns:a16="http://schemas.microsoft.com/office/drawing/2014/main" id="{A46B25F6-9277-4722-B1A8-6E1DE675397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60733" y="1818962"/>
            <a:ext cx="4960442" cy="3647383"/>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142">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5" name="Straight Connector 144">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48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LIMITED English Proficiency</a:t>
            </a:r>
          </a:p>
        </p:txBody>
      </p:sp>
      <p:sp>
        <p:nvSpPr>
          <p:cNvPr id="3" name="Content Placeholder 2"/>
          <p:cNvSpPr>
            <a:spLocks noGrp="1"/>
          </p:cNvSpPr>
          <p:nvPr>
            <p:ph idx="1"/>
          </p:nvPr>
        </p:nvSpPr>
        <p:spPr/>
        <p:txBody>
          <a:bodyPr/>
          <a:lstStyle/>
          <a:p>
            <a:pPr>
              <a:buBlip>
                <a:blip r:embed="rId3"/>
              </a:buBlip>
            </a:pPr>
            <a:r>
              <a:rPr lang="en-US" dirty="0"/>
              <a:t>Take reasonable steps to ensure meaningful access to services for limited English individuals </a:t>
            </a:r>
          </a:p>
          <a:p>
            <a:pPr>
              <a:buBlip>
                <a:blip r:embed="rId3"/>
              </a:buBlip>
            </a:pPr>
            <a:r>
              <a:rPr lang="en-US" dirty="0"/>
              <a:t>Ensure that translations are accurate concerning the availability and nutritional benefits of the Program.</a:t>
            </a:r>
          </a:p>
          <a:p>
            <a:pPr>
              <a:buBlip>
                <a:blip r:embed="rId3"/>
              </a:buBlip>
            </a:pPr>
            <a:r>
              <a:rPr lang="en-US" dirty="0"/>
              <a:t>Make reasonable modifications in policies and procedures to ensure individuals with disabilities have equal access and effective communication when accessing CACFP.</a:t>
            </a:r>
          </a:p>
        </p:txBody>
      </p:sp>
    </p:spTree>
    <p:extLst>
      <p:ext uri="{BB962C8B-B14F-4D97-AF65-F5344CB8AC3E}">
        <p14:creationId xmlns:p14="http://schemas.microsoft.com/office/powerpoint/2010/main" val="305961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TotalTime>
  <Words>5243</Words>
  <Application>Microsoft Office PowerPoint</Application>
  <PresentationFormat>Widescreen</PresentationFormat>
  <Paragraphs>314</Paragraphs>
  <Slides>42</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Gill Sans MT</vt:lpstr>
      <vt:lpstr>Segoe Print</vt:lpstr>
      <vt:lpstr>Gallery</vt:lpstr>
      <vt:lpstr>Site Training</vt:lpstr>
      <vt:lpstr>Introduction</vt:lpstr>
      <vt:lpstr>Child and Adult Care Food Program</vt:lpstr>
      <vt:lpstr> General Responsibilities of CACFP Programs</vt:lpstr>
      <vt:lpstr>Civil Rights</vt:lpstr>
      <vt:lpstr> USDA Policy</vt:lpstr>
      <vt:lpstr>PowerPoint Presentation</vt:lpstr>
      <vt:lpstr>Reasonable  Accommodations</vt:lpstr>
      <vt:lpstr>LIMITED English Proficiency</vt:lpstr>
      <vt:lpstr>PowerPoint Presentation</vt:lpstr>
      <vt:lpstr>Food Safety</vt:lpstr>
      <vt:lpstr>PowerPoint Presentation</vt:lpstr>
      <vt:lpstr>PowerPoint Presentation</vt:lpstr>
      <vt:lpstr> </vt:lpstr>
      <vt:lpstr>Employee Health </vt:lpstr>
      <vt:lpstr>Handwashing</vt:lpstr>
      <vt:lpstr>Proper Glove Use</vt:lpstr>
      <vt:lpstr>Cleaning Tables, Work Surfaces, and Equipment   </vt:lpstr>
      <vt:lpstr>Best if used by Dates on Food</vt:lpstr>
      <vt:lpstr>Additional Safety Information</vt:lpstr>
      <vt:lpstr>Meal Service Requirements and paperwork</vt:lpstr>
      <vt:lpstr>Meal Requirements</vt:lpstr>
      <vt:lpstr>Eat Here Only Signs</vt:lpstr>
      <vt:lpstr>Share Tables</vt:lpstr>
      <vt:lpstr>PowerPoint Presentation</vt:lpstr>
      <vt:lpstr>Example of Daily Meal Count Form</vt:lpstr>
      <vt:lpstr>Second Meals and Adult Meals</vt:lpstr>
      <vt:lpstr>Daily Student Sign In Sheet</vt:lpstr>
      <vt:lpstr>PowerPoint Presentation</vt:lpstr>
      <vt:lpstr>Requesting More Meals</vt:lpstr>
      <vt:lpstr>Shipping and Receiving</vt:lpstr>
      <vt:lpstr>After school  Activity Documentation</vt:lpstr>
      <vt:lpstr>Site Manager and Monitor Training</vt:lpstr>
      <vt:lpstr>Memorandum of Agreements</vt:lpstr>
      <vt:lpstr>Manager Role</vt:lpstr>
      <vt:lpstr>Site Manager Notification of Leave</vt:lpstr>
      <vt:lpstr>Monitor Role</vt:lpstr>
      <vt:lpstr>Monitoring Review Dates</vt:lpstr>
      <vt:lpstr>PowerPoint Presentation</vt:lpstr>
      <vt:lpstr>Additional Resources</vt:lpstr>
      <vt:lpstr>https://education.alaska.gov/cnp/cacfp1</vt:lpstr>
      <vt:lpstr>https://www.fns.usda.gov/cacfp/afterschool-programs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Site Training</dc:title>
  <dc:creator>Nora Elam</dc:creator>
  <cp:lastModifiedBy>Sandra Mitchell</cp:lastModifiedBy>
  <cp:revision>38</cp:revision>
  <dcterms:created xsi:type="dcterms:W3CDTF">2020-10-30T16:29:27Z</dcterms:created>
  <dcterms:modified xsi:type="dcterms:W3CDTF">2021-11-02T17:47:07Z</dcterms:modified>
</cp:coreProperties>
</file>